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74" r:id="rId2"/>
    <p:sldId id="330" r:id="rId3"/>
    <p:sldId id="312" r:id="rId4"/>
    <p:sldId id="313" r:id="rId5"/>
    <p:sldId id="314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4" r:id="rId14"/>
    <p:sldId id="315" r:id="rId15"/>
    <p:sldId id="323" r:id="rId16"/>
    <p:sldId id="326" r:id="rId17"/>
    <p:sldId id="325" r:id="rId18"/>
    <p:sldId id="328" r:id="rId19"/>
    <p:sldId id="329" r:id="rId20"/>
    <p:sldId id="327" r:id="rId21"/>
    <p:sldId id="331" r:id="rId22"/>
    <p:sldId id="332" r:id="rId23"/>
    <p:sldId id="333" r:id="rId24"/>
    <p:sldId id="335" r:id="rId25"/>
    <p:sldId id="338" r:id="rId26"/>
    <p:sldId id="336" r:id="rId27"/>
    <p:sldId id="287" r:id="rId28"/>
    <p:sldId id="279" r:id="rId29"/>
    <p:sldId id="339" r:id="rId30"/>
    <p:sldId id="337" r:id="rId31"/>
    <p:sldId id="343" r:id="rId32"/>
    <p:sldId id="340" r:id="rId33"/>
    <p:sldId id="341" r:id="rId34"/>
    <p:sldId id="342" r:id="rId35"/>
    <p:sldId id="31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6" autoAdjust="0"/>
    <p:restoredTop sz="87389" autoAdjust="0"/>
  </p:normalViewPr>
  <p:slideViewPr>
    <p:cSldViewPr snapToGrid="0">
      <p:cViewPr varScale="1">
        <p:scale>
          <a:sx n="119" d="100"/>
          <a:sy n="119" d="100"/>
        </p:scale>
        <p:origin x="224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8A2015-BB94-D343-803A-A23C2D695A9C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9404C613-F080-5842-9FDF-3EE11FD3054E}">
      <dgm:prSet phldrT="[Text]">
        <dgm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Generate</a:t>
          </a:r>
        </a:p>
      </dgm:t>
    </dgm:pt>
    <dgm:pt modelId="{1AE72C34-5BC0-5F4B-BFAF-6681E31B9100}" type="parTrans" cxnId="{430B3EDB-D3E6-0C4F-A853-848C963FC41F}">
      <dgm:prSet/>
      <dgm:spPr/>
      <dgm:t>
        <a:bodyPr/>
        <a:lstStyle/>
        <a:p>
          <a:endParaRPr lang="en-US"/>
        </a:p>
      </dgm:t>
    </dgm:pt>
    <dgm:pt modelId="{C091BCF6-8B9E-C54E-9A56-C16082C73585}" type="sibTrans" cxnId="{430B3EDB-D3E6-0C4F-A853-848C963FC41F}">
      <dgm:prSet>
        <dgm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BE99CDFC-1BD7-F546-8295-2EDD8F1F2E3A}">
      <dgm:prSet phldrT="[Text]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Export</a:t>
          </a:r>
        </a:p>
      </dgm:t>
    </dgm:pt>
    <dgm:pt modelId="{CB6C730B-E224-654D-916B-3615B319F32C}" type="parTrans" cxnId="{BBA5EE8E-FF50-A942-85E6-1B7C3F864458}">
      <dgm:prSet/>
      <dgm:spPr/>
      <dgm:t>
        <a:bodyPr/>
        <a:lstStyle/>
        <a:p>
          <a:endParaRPr lang="en-US"/>
        </a:p>
      </dgm:t>
    </dgm:pt>
    <dgm:pt modelId="{106248CD-F20C-ED45-90F7-74F721922868}" type="sibTrans" cxnId="{BBA5EE8E-FF50-A942-85E6-1B7C3F864458}">
      <dgm:prSet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BFB2E86C-FB94-504C-A4E9-BF1A136B6A19}">
      <dgm:prSet phldrT="[Text]">
        <dgm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Collect</a:t>
          </a:r>
        </a:p>
      </dgm:t>
    </dgm:pt>
    <dgm:pt modelId="{A6241663-2229-F14F-B77A-8C99012B3F17}" type="parTrans" cxnId="{0D965719-7B5C-E442-8E59-3502C0EBCB66}">
      <dgm:prSet/>
      <dgm:spPr/>
      <dgm:t>
        <a:bodyPr/>
        <a:lstStyle/>
        <a:p>
          <a:endParaRPr lang="en-US"/>
        </a:p>
      </dgm:t>
    </dgm:pt>
    <dgm:pt modelId="{71A4AF33-7E70-874F-AFFA-5DCF04DA97A7}" type="sibTrans" cxnId="{0D965719-7B5C-E442-8E59-3502C0EBCB66}">
      <dgm:prSet/>
      <dgm:spPr/>
      <dgm:t>
        <a:bodyPr/>
        <a:lstStyle/>
        <a:p>
          <a:endParaRPr lang="en-US"/>
        </a:p>
      </dgm:t>
    </dgm:pt>
    <dgm:pt modelId="{5C4DC406-29EB-F54B-ACC1-1C97BB01BE7B}" type="pres">
      <dgm:prSet presAssocID="{398A2015-BB94-D343-803A-A23C2D695A9C}" presName="Name0" presStyleCnt="0">
        <dgm:presLayoutVars>
          <dgm:dir/>
          <dgm:resizeHandles val="exact"/>
        </dgm:presLayoutVars>
      </dgm:prSet>
      <dgm:spPr/>
    </dgm:pt>
    <dgm:pt modelId="{8CC6E528-98F8-F548-AECC-D55A961228D4}" type="pres">
      <dgm:prSet presAssocID="{9404C613-F080-5842-9FDF-3EE11FD3054E}" presName="node" presStyleLbl="node1" presStyleIdx="0" presStyleCnt="3">
        <dgm:presLayoutVars>
          <dgm:bulletEnabled val="1"/>
        </dgm:presLayoutVars>
      </dgm:prSet>
      <dgm:spPr/>
    </dgm:pt>
    <dgm:pt modelId="{7B5130BC-DB04-9147-96A1-74ACBD8ADF6E}" type="pres">
      <dgm:prSet presAssocID="{C091BCF6-8B9E-C54E-9A56-C16082C73585}" presName="sibTrans" presStyleLbl="sibTrans2D1" presStyleIdx="0" presStyleCnt="2"/>
      <dgm:spPr/>
    </dgm:pt>
    <dgm:pt modelId="{8C5A8F70-0AF8-244D-9ACB-84FDF034A59C}" type="pres">
      <dgm:prSet presAssocID="{C091BCF6-8B9E-C54E-9A56-C16082C73585}" presName="connectorText" presStyleLbl="sibTrans2D1" presStyleIdx="0" presStyleCnt="2"/>
      <dgm:spPr/>
    </dgm:pt>
    <dgm:pt modelId="{CDB15389-8C6C-A545-B65A-F4E8CEB19880}" type="pres">
      <dgm:prSet presAssocID="{BE99CDFC-1BD7-F546-8295-2EDD8F1F2E3A}" presName="node" presStyleLbl="node1" presStyleIdx="1" presStyleCnt="3">
        <dgm:presLayoutVars>
          <dgm:bulletEnabled val="1"/>
        </dgm:presLayoutVars>
      </dgm:prSet>
      <dgm:spPr/>
    </dgm:pt>
    <dgm:pt modelId="{09737EA2-2FDE-B847-AFD0-1957C90EF0DB}" type="pres">
      <dgm:prSet presAssocID="{106248CD-F20C-ED45-90F7-74F721922868}" presName="sibTrans" presStyleLbl="sibTrans2D1" presStyleIdx="1" presStyleCnt="2"/>
      <dgm:spPr/>
    </dgm:pt>
    <dgm:pt modelId="{1B56754F-C361-C94F-A68B-2FA1D407F609}" type="pres">
      <dgm:prSet presAssocID="{106248CD-F20C-ED45-90F7-74F721922868}" presName="connectorText" presStyleLbl="sibTrans2D1" presStyleIdx="1" presStyleCnt="2"/>
      <dgm:spPr/>
    </dgm:pt>
    <dgm:pt modelId="{56D3A825-8352-AE42-A024-805A512AA01F}" type="pres">
      <dgm:prSet presAssocID="{BFB2E86C-FB94-504C-A4E9-BF1A136B6A19}" presName="node" presStyleLbl="node1" presStyleIdx="2" presStyleCnt="3">
        <dgm:presLayoutVars>
          <dgm:bulletEnabled val="1"/>
        </dgm:presLayoutVars>
      </dgm:prSet>
      <dgm:spPr/>
    </dgm:pt>
  </dgm:ptLst>
  <dgm:cxnLst>
    <dgm:cxn modelId="{5A7E640E-3096-4D43-A84B-4584DEE8AF40}" type="presOf" srcId="{9404C613-F080-5842-9FDF-3EE11FD3054E}" destId="{8CC6E528-98F8-F548-AECC-D55A961228D4}" srcOrd="0" destOrd="0" presId="urn:microsoft.com/office/officeart/2005/8/layout/process1"/>
    <dgm:cxn modelId="{0D965719-7B5C-E442-8E59-3502C0EBCB66}" srcId="{398A2015-BB94-D343-803A-A23C2D695A9C}" destId="{BFB2E86C-FB94-504C-A4E9-BF1A136B6A19}" srcOrd="2" destOrd="0" parTransId="{A6241663-2229-F14F-B77A-8C99012B3F17}" sibTransId="{71A4AF33-7E70-874F-AFFA-5DCF04DA97A7}"/>
    <dgm:cxn modelId="{0E636328-D605-E24E-92D8-C1B156DA2303}" type="presOf" srcId="{C091BCF6-8B9E-C54E-9A56-C16082C73585}" destId="{7B5130BC-DB04-9147-96A1-74ACBD8ADF6E}" srcOrd="0" destOrd="0" presId="urn:microsoft.com/office/officeart/2005/8/layout/process1"/>
    <dgm:cxn modelId="{38ADE33C-9312-1A4B-BC4D-42FE0B17DC99}" type="presOf" srcId="{C091BCF6-8B9E-C54E-9A56-C16082C73585}" destId="{8C5A8F70-0AF8-244D-9ACB-84FDF034A59C}" srcOrd="1" destOrd="0" presId="urn:microsoft.com/office/officeart/2005/8/layout/process1"/>
    <dgm:cxn modelId="{6F0B7150-556A-2F4C-AE90-8618D14F8B18}" type="presOf" srcId="{BFB2E86C-FB94-504C-A4E9-BF1A136B6A19}" destId="{56D3A825-8352-AE42-A024-805A512AA01F}" srcOrd="0" destOrd="0" presId="urn:microsoft.com/office/officeart/2005/8/layout/process1"/>
    <dgm:cxn modelId="{B4388079-A335-4149-BD07-1FD8D661D5AE}" type="presOf" srcId="{BE99CDFC-1BD7-F546-8295-2EDD8F1F2E3A}" destId="{CDB15389-8C6C-A545-B65A-F4E8CEB19880}" srcOrd="0" destOrd="0" presId="urn:microsoft.com/office/officeart/2005/8/layout/process1"/>
    <dgm:cxn modelId="{BBA5EE8E-FF50-A942-85E6-1B7C3F864458}" srcId="{398A2015-BB94-D343-803A-A23C2D695A9C}" destId="{BE99CDFC-1BD7-F546-8295-2EDD8F1F2E3A}" srcOrd="1" destOrd="0" parTransId="{CB6C730B-E224-654D-916B-3615B319F32C}" sibTransId="{106248CD-F20C-ED45-90F7-74F721922868}"/>
    <dgm:cxn modelId="{430B3EDB-D3E6-0C4F-A853-848C963FC41F}" srcId="{398A2015-BB94-D343-803A-A23C2D695A9C}" destId="{9404C613-F080-5842-9FDF-3EE11FD3054E}" srcOrd="0" destOrd="0" parTransId="{1AE72C34-5BC0-5F4B-BFAF-6681E31B9100}" sibTransId="{C091BCF6-8B9E-C54E-9A56-C16082C73585}"/>
    <dgm:cxn modelId="{3EC3FBE3-B72E-4344-BAE7-D63462A5E2DC}" type="presOf" srcId="{106248CD-F20C-ED45-90F7-74F721922868}" destId="{1B56754F-C361-C94F-A68B-2FA1D407F609}" srcOrd="1" destOrd="0" presId="urn:microsoft.com/office/officeart/2005/8/layout/process1"/>
    <dgm:cxn modelId="{4F70CBF3-9B90-4F43-97D9-EEA581D33F30}" type="presOf" srcId="{106248CD-F20C-ED45-90F7-74F721922868}" destId="{09737EA2-2FDE-B847-AFD0-1957C90EF0DB}" srcOrd="0" destOrd="0" presId="urn:microsoft.com/office/officeart/2005/8/layout/process1"/>
    <dgm:cxn modelId="{DBCC64FA-8662-B24F-ADC1-38D9A4EF0A22}" type="presOf" srcId="{398A2015-BB94-D343-803A-A23C2D695A9C}" destId="{5C4DC406-29EB-F54B-ACC1-1C97BB01BE7B}" srcOrd="0" destOrd="0" presId="urn:microsoft.com/office/officeart/2005/8/layout/process1"/>
    <dgm:cxn modelId="{F83472C0-F7A3-6745-B6FF-22ADE4E409E9}" type="presParOf" srcId="{5C4DC406-29EB-F54B-ACC1-1C97BB01BE7B}" destId="{8CC6E528-98F8-F548-AECC-D55A961228D4}" srcOrd="0" destOrd="0" presId="urn:microsoft.com/office/officeart/2005/8/layout/process1"/>
    <dgm:cxn modelId="{A52E0683-C151-A344-AEE2-E2A27B0D6921}" type="presParOf" srcId="{5C4DC406-29EB-F54B-ACC1-1C97BB01BE7B}" destId="{7B5130BC-DB04-9147-96A1-74ACBD8ADF6E}" srcOrd="1" destOrd="0" presId="urn:microsoft.com/office/officeart/2005/8/layout/process1"/>
    <dgm:cxn modelId="{0C442D95-723B-524F-8037-44312A76C4AA}" type="presParOf" srcId="{7B5130BC-DB04-9147-96A1-74ACBD8ADF6E}" destId="{8C5A8F70-0AF8-244D-9ACB-84FDF034A59C}" srcOrd="0" destOrd="0" presId="urn:microsoft.com/office/officeart/2005/8/layout/process1"/>
    <dgm:cxn modelId="{323506A7-E69C-1C4B-9470-A4C87B190969}" type="presParOf" srcId="{5C4DC406-29EB-F54B-ACC1-1C97BB01BE7B}" destId="{CDB15389-8C6C-A545-B65A-F4E8CEB19880}" srcOrd="2" destOrd="0" presId="urn:microsoft.com/office/officeart/2005/8/layout/process1"/>
    <dgm:cxn modelId="{1A66E54C-48DD-6C41-983F-1D1D37D415B8}" type="presParOf" srcId="{5C4DC406-29EB-F54B-ACC1-1C97BB01BE7B}" destId="{09737EA2-2FDE-B847-AFD0-1957C90EF0DB}" srcOrd="3" destOrd="0" presId="urn:microsoft.com/office/officeart/2005/8/layout/process1"/>
    <dgm:cxn modelId="{87E3FC8D-F6EF-C347-8139-6E56E18D1CD6}" type="presParOf" srcId="{09737EA2-2FDE-B847-AFD0-1957C90EF0DB}" destId="{1B56754F-C361-C94F-A68B-2FA1D407F609}" srcOrd="0" destOrd="0" presId="urn:microsoft.com/office/officeart/2005/8/layout/process1"/>
    <dgm:cxn modelId="{517D03DA-D219-CD44-982F-2A83FC400F75}" type="presParOf" srcId="{5C4DC406-29EB-F54B-ACC1-1C97BB01BE7B}" destId="{56D3A825-8352-AE42-A024-805A512AA01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6E528-98F8-F548-AECC-D55A961228D4}">
      <dsp:nvSpPr>
        <dsp:cNvPr id="0" name=""/>
        <dsp:cNvSpPr/>
      </dsp:nvSpPr>
      <dsp:spPr>
        <a:xfrm>
          <a:off x="7627" y="984792"/>
          <a:ext cx="2279874" cy="1367924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15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Generate</a:t>
          </a:r>
        </a:p>
      </dsp:txBody>
      <dsp:txXfrm>
        <a:off x="47692" y="1024857"/>
        <a:ext cx="2199744" cy="1287794"/>
      </dsp:txXfrm>
    </dsp:sp>
    <dsp:sp modelId="{7B5130BC-DB04-9147-96A1-74ACBD8ADF6E}">
      <dsp:nvSpPr>
        <dsp:cNvPr id="0" name=""/>
        <dsp:cNvSpPr/>
      </dsp:nvSpPr>
      <dsp:spPr>
        <a:xfrm>
          <a:off x="2515489" y="1386050"/>
          <a:ext cx="483333" cy="5654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15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2515489" y="1499132"/>
        <a:ext cx="338333" cy="339244"/>
      </dsp:txXfrm>
    </dsp:sp>
    <dsp:sp modelId="{CDB15389-8C6C-A545-B65A-F4E8CEB19880}">
      <dsp:nvSpPr>
        <dsp:cNvPr id="0" name=""/>
        <dsp:cNvSpPr/>
      </dsp:nvSpPr>
      <dsp:spPr>
        <a:xfrm>
          <a:off x="3199452" y="984792"/>
          <a:ext cx="2279874" cy="1367924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Export</a:t>
          </a:r>
        </a:p>
      </dsp:txBody>
      <dsp:txXfrm>
        <a:off x="3239517" y="1024857"/>
        <a:ext cx="2199744" cy="1287794"/>
      </dsp:txXfrm>
    </dsp:sp>
    <dsp:sp modelId="{09737EA2-2FDE-B847-AFD0-1957C90EF0DB}">
      <dsp:nvSpPr>
        <dsp:cNvPr id="0" name=""/>
        <dsp:cNvSpPr/>
      </dsp:nvSpPr>
      <dsp:spPr>
        <a:xfrm>
          <a:off x="5707314" y="1386050"/>
          <a:ext cx="483333" cy="5654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707314" y="1499132"/>
        <a:ext cx="338333" cy="339244"/>
      </dsp:txXfrm>
    </dsp:sp>
    <dsp:sp modelId="{56D3A825-8352-AE42-A024-805A512AA01F}">
      <dsp:nvSpPr>
        <dsp:cNvPr id="0" name=""/>
        <dsp:cNvSpPr/>
      </dsp:nvSpPr>
      <dsp:spPr>
        <a:xfrm>
          <a:off x="6391276" y="984792"/>
          <a:ext cx="2279874" cy="1367924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accent4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15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Collect</a:t>
          </a:r>
        </a:p>
      </dsp:txBody>
      <dsp:txXfrm>
        <a:off x="6431341" y="1024857"/>
        <a:ext cx="2199744" cy="1287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telemetry.io/docs/concepts/signals/metrics/" TargetMode="External"/><Relationship Id="rId3" Type="http://schemas.openxmlformats.org/officeDocument/2006/relationships/hyperlink" Target="https://opentelemetry.io/docs/concepts/observability-primer/#what-is-observability" TargetMode="External"/><Relationship Id="rId7" Type="http://schemas.openxmlformats.org/officeDocument/2006/relationships/hyperlink" Target="https://opentelemetry.io/docs/concepts/signals/traces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opentelemetry.io/docs/concepts/signals/" TargetMode="External"/><Relationship Id="rId11" Type="http://schemas.openxmlformats.org/officeDocument/2006/relationships/hyperlink" Target="https://prometheus.io/" TargetMode="External"/><Relationship Id="rId5" Type="http://schemas.openxmlformats.org/officeDocument/2006/relationships/hyperlink" Target="https://opentelemetry.io/docs/concepts/components/#collector" TargetMode="External"/><Relationship Id="rId10" Type="http://schemas.openxmlformats.org/officeDocument/2006/relationships/hyperlink" Target="https://www.jaegertracing.io/" TargetMode="External"/><Relationship Id="rId4" Type="http://schemas.openxmlformats.org/officeDocument/2006/relationships/hyperlink" Target="https://opentelemetry.io/docs/concepts/instrumentation" TargetMode="External"/><Relationship Id="rId9" Type="http://schemas.openxmlformats.org/officeDocument/2006/relationships/hyperlink" Target="https://opentelemetry.io/docs/concepts/signals/logs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 log abstraction over log4net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02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metrics and showing it in Aspire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09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5B456-5441-C853-CCB8-937B22FD0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8A292-69AF-2CF4-AF3F-08B6AE208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0C1E41-4479-77CA-65CF-92CA3EB21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DDD1B-DE7C-33B2-63F2-7B8704B5EF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94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98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5608B-CBFA-2A21-230B-D9F733E3C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DE8F04-B5AA-1BD0-DB8C-1B3A81B69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645DB5-0525-1DCC-0608-323FC8424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Beware observability vendors who push you only to the signals they can listen to</a:t>
            </a:r>
          </a:p>
          <a:p>
            <a:endParaRPr lang="en-US" dirty="0"/>
          </a:p>
          <a:p>
            <a:r>
              <a:rPr lang="en-US" dirty="0"/>
              <a:t>We needed observability!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704A6-52E0-2B17-C9EF-2F3DECFF7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6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Allows you to answer the question “why is this happening”?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84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in ECE – chips need to emit telemetry because there’s no cracking it open. Die is cast.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24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  <a:p>
            <a:r>
              <a:rPr lang="en-US" dirty="0"/>
              <a:t>- Counters, gauges, histograms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0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90F10-4AB9-E0B1-AEEC-0FA1DDCA6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A1CF02-24C4-BAC5-40EB-6C445DE8EA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14EA4E-3A53-DE62-B3D8-6893EBB9A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6A290-CCA3-62E8-A548-6D03BD39C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74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OpenTelemetry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 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observability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framework and toolkit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designed to facilitate the</a:t>
            </a:r>
          </a:p>
          <a:p>
            <a:pPr lvl="1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Generation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Export</a:t>
            </a:r>
          </a:p>
          <a:p>
            <a:pPr lvl="1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Collection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telemetry data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such as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traces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metrics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logs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source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well as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vendor- and tool-agnostic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meaning that it can be used with a broad variety of observability backends, including open source tools like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Jaeger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Prometheus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well as commercial offerings.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OpenTelemetry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 observability backend itself.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32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likely need lots of custom infrastructure code that is specific to only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29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C81F0-0529-442A-BBA4-FF8482FC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3BEE5-16B9-49FB-9796-1C1CEB98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1E8C6-357B-4AB9-A339-CA29792E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#NDCSydney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r>
              <a:rPr lang="en-US" dirty="0" err="1"/>
              <a:t>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57783" y="70969"/>
            <a:ext cx="9676435" cy="2387600"/>
          </a:xfrm>
        </p:spPr>
        <p:txBody>
          <a:bodyPr anchor="ctr">
            <a:noAutofit/>
          </a:bodyPr>
          <a:lstStyle/>
          <a:p>
            <a:r>
              <a:rPr lang="en-US" sz="6600" dirty="0" err="1">
                <a:solidFill>
                  <a:prstClr val="black"/>
                </a:solidFill>
              </a:rPr>
              <a:t>OpenTelemetry</a:t>
            </a:r>
            <a:r>
              <a:rPr lang="en-US" sz="6600" dirty="0">
                <a:solidFill>
                  <a:prstClr val="black"/>
                </a:solidFill>
              </a:rPr>
              <a:t> in a Brownfield World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080" y="4637554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299" y="4809973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172" y="5420546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FFDC7-120B-AC0F-DC62-404B6DA7E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884414E9-D53A-94D8-D883-6A9E11E1E3C8}"/>
              </a:ext>
            </a:extLst>
          </p:cNvPr>
          <p:cNvSpPr/>
          <p:nvPr/>
        </p:nvSpPr>
        <p:spPr>
          <a:xfrm>
            <a:off x="453887" y="903765"/>
            <a:ext cx="11284226" cy="3244165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??????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24DEE-B477-36F1-AD23-ADA5010A4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D93FC6CD-C752-1CB8-98C0-C49A15B5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095" y="233289"/>
            <a:ext cx="485810" cy="485810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8B8D5F4-B06E-2057-F72E-24DF48D16BAB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6096000" y="719099"/>
            <a:ext cx="0" cy="4101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FEF6EB21-1FCD-3A42-1FB7-DCD14A0D7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58" y="5337626"/>
            <a:ext cx="1556083" cy="61660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CD761D-A6B6-AFE2-540C-90403A4997AD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2209799" y="4147930"/>
            <a:ext cx="1" cy="1189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E952D86-CA26-E77A-B3D9-D73CB9EAF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854" y="5157527"/>
            <a:ext cx="1964292" cy="88860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AE2EBE-638A-6F49-EA86-5131848A9308}"/>
              </a:ext>
            </a:extLst>
          </p:cNvPr>
          <p:cNvCxnSpPr>
            <a:cxnSpLocks/>
            <a:stCxn id="89" idx="2"/>
            <a:endCxn id="11" idx="0"/>
          </p:cNvCxnSpPr>
          <p:nvPr/>
        </p:nvCxnSpPr>
        <p:spPr>
          <a:xfrm>
            <a:off x="6096000" y="4147930"/>
            <a:ext cx="0" cy="10095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F869090-755E-B184-840E-BE30AA46FD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991" y="5278213"/>
            <a:ext cx="2544417" cy="6472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9D03F3-2206-E841-BD49-C8584CED646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9982200" y="4147930"/>
            <a:ext cx="0" cy="11302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C2AB26F-E15F-888B-1CE0-71C04A1A0AE9}"/>
              </a:ext>
            </a:extLst>
          </p:cNvPr>
          <p:cNvSpPr txBox="1"/>
          <p:nvPr/>
        </p:nvSpPr>
        <p:spPr>
          <a:xfrm>
            <a:off x="2257668" y="4528405"/>
            <a:ext cx="93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6E14ED-1F10-D91B-5059-2BBA3C0D040F}"/>
              </a:ext>
            </a:extLst>
          </p:cNvPr>
          <p:cNvSpPr txBox="1"/>
          <p:nvPr/>
        </p:nvSpPr>
        <p:spPr>
          <a:xfrm>
            <a:off x="4894145" y="4558112"/>
            <a:ext cx="117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Traces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452BBF-AF16-32F6-FD20-C1DDD2CF44F3}"/>
              </a:ext>
            </a:extLst>
          </p:cNvPr>
          <p:cNvSpPr txBox="1"/>
          <p:nvPr/>
        </p:nvSpPr>
        <p:spPr>
          <a:xfrm>
            <a:off x="8749474" y="4558112"/>
            <a:ext cx="117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50430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0B0035-9ACF-0D77-597D-B49C4703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Vendor Observability</a:t>
            </a:r>
            <a:br>
              <a:rPr lang="en-US" dirty="0"/>
            </a:br>
            <a:r>
              <a:rPr lang="en-US" dirty="0"/>
              <a:t>Matrix Madness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B04FD6A-CAC1-BEBF-07BF-46E4F4E313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8370043"/>
              </p:ext>
            </p:extLst>
          </p:nvPr>
        </p:nvGraphicFramePr>
        <p:xfrm>
          <a:off x="838200" y="2367280"/>
          <a:ext cx="10515601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591">
                  <a:extLst>
                    <a:ext uri="{9D8B030D-6E8A-4147-A177-3AD203B41FA5}">
                      <a16:colId xmlns:a16="http://schemas.microsoft.com/office/drawing/2014/main" val="3246335933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570865264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2671156091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1419013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590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Instrumentation SDKs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foreach(lang/platform)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992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Library implementations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foreach(lang/platform)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0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Infrastructure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collectors, sidecars etc.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543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Interop/propagation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HTTP headers, vendor web APIs etc.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849187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91485B-C499-B171-B19D-1CF91980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7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E0278-07C0-905E-8AA0-DBFDD317C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9EA8E-F1F2-4D6C-19A2-DDF1C3EEB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br>
              <a:rPr lang="en-US" dirty="0"/>
            </a:br>
            <a:r>
              <a:rPr lang="en-US" dirty="0"/>
              <a:t>Taming the Madness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DD77FEF-25CF-4095-56E1-C63748437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480603"/>
              </p:ext>
            </p:extLst>
          </p:nvPr>
        </p:nvGraphicFramePr>
        <p:xfrm>
          <a:off x="838200" y="2367280"/>
          <a:ext cx="10515601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591">
                  <a:extLst>
                    <a:ext uri="{9D8B030D-6E8A-4147-A177-3AD203B41FA5}">
                      <a16:colId xmlns:a16="http://schemas.microsoft.com/office/drawing/2014/main" val="3246335933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570865264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2671156091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1419013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590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Instrumentation SDKs</a:t>
                      </a:r>
                    </a:p>
                  </a:txBody>
                  <a:tcPr/>
                </a:tc>
                <a:tc rowSpan="4" gridSpan="3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992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Library implementations</a:t>
                      </a:r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0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Infrastructure</a:t>
                      </a:r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543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Interop/propagation</a:t>
                      </a:r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849187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71656B-8AB9-DE8C-C970-F82208318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4100" name="Picture 4" descr="OpenTelemetry">
            <a:extLst>
              <a:ext uri="{FF2B5EF4-FFF2-40B4-BE49-F238E27FC236}">
                <a16:creationId xmlns:a16="http://schemas.microsoft.com/office/drawing/2014/main" id="{35322D05-43D6-C0D3-7BBF-C89A2B805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148" y="2825578"/>
            <a:ext cx="2981740" cy="156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867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7D11FB-99BC-933A-FA35-1DF0DB2BD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Committing to OTel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1235A-9B3B-95AE-DE44-019FDE687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DE83C7-126B-972F-640D-F9E6794E1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867" y="1825625"/>
            <a:ext cx="81002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50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1A26-1444-5F65-B022-3E587EA9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Brownfield Observability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9D499C-0A35-8EDA-AD93-DBB3DEEF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1927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Usually very low cardinality of telemetry</a:t>
            </a:r>
          </a:p>
          <a:p>
            <a:endParaRPr lang="en-US" dirty="0"/>
          </a:p>
          <a:p>
            <a:r>
              <a:rPr lang="en-US" dirty="0"/>
              <a:t>Usually only logging</a:t>
            </a:r>
          </a:p>
          <a:p>
            <a:endParaRPr lang="en-US" dirty="0"/>
          </a:p>
          <a:p>
            <a:r>
              <a:rPr lang="en-US" dirty="0"/>
              <a:t>Often in a hard-to-reach place</a:t>
            </a:r>
          </a:p>
          <a:p>
            <a:endParaRPr lang="en-US" dirty="0"/>
          </a:p>
          <a:p>
            <a:r>
              <a:rPr lang="en-US" dirty="0"/>
              <a:t>Lots of vendor-specific extensions and/or user abstractions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AEE6D-63AB-1054-1C89-53C3B4825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756F6-913D-E7C3-818B-D14414D01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881" y="1662458"/>
            <a:ext cx="3220278" cy="483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9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67B00-1C6C-F7F1-5068-242B50078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OTel for Brownfield?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3DB33-49EA-01E3-4915-7B2900EE5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8972" cy="4351338"/>
          </a:xfrm>
        </p:spPr>
        <p:txBody>
          <a:bodyPr/>
          <a:lstStyle/>
          <a:p>
            <a:r>
              <a:rPr lang="en-US" dirty="0"/>
              <a:t>Everyone’s doing it!</a:t>
            </a:r>
          </a:p>
          <a:p>
            <a:endParaRPr lang="en-US" dirty="0"/>
          </a:p>
          <a:p>
            <a:r>
              <a:rPr lang="en-US" dirty="0"/>
              <a:t>Investing in the future vs. extending the past</a:t>
            </a:r>
          </a:p>
          <a:p>
            <a:endParaRPr lang="en-US" dirty="0"/>
          </a:p>
          <a:p>
            <a:r>
              <a:rPr lang="en-US" dirty="0"/>
              <a:t>May not have a choice?</a:t>
            </a:r>
          </a:p>
          <a:p>
            <a:endParaRPr lang="en-US" dirty="0"/>
          </a:p>
          <a:p>
            <a:r>
              <a:rPr lang="en-US" dirty="0"/>
              <a:t>Enables more choice for observability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B1A3D-357D-6FEC-5360-4367F77E2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E1B5283-2661-860B-C056-710F2700D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149" y="1955735"/>
            <a:ext cx="4296084" cy="409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54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C982A-4EAF-D009-3CBF-9C3A4D95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(An) OTel Journey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81232-2F1D-A6A4-FA40-E1DEAAE62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8042E-4F7A-32F6-5252-ED5FB96C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480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AC9E-B0EE-5850-D70E-A48DE767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Observability Components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2CA1B2-9292-5872-7394-604D1AAB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681C56-09D0-E500-D707-9195ED56855F}"/>
              </a:ext>
            </a:extLst>
          </p:cNvPr>
          <p:cNvSpPr/>
          <p:nvPr/>
        </p:nvSpPr>
        <p:spPr>
          <a:xfrm>
            <a:off x="1011218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73470F-A6A1-95D3-A9AE-EF8A60BC826B}"/>
              </a:ext>
            </a:extLst>
          </p:cNvPr>
          <p:cNvSpPr/>
          <p:nvPr/>
        </p:nvSpPr>
        <p:spPr>
          <a:xfrm>
            <a:off x="1011218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81F942-AF68-536B-E322-B18AFABD93A3}"/>
              </a:ext>
            </a:extLst>
          </p:cNvPr>
          <p:cNvSpPr/>
          <p:nvPr/>
        </p:nvSpPr>
        <p:spPr>
          <a:xfrm>
            <a:off x="1011218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F51BAC-D489-5C6E-14E5-29086256D1B9}"/>
              </a:ext>
            </a:extLst>
          </p:cNvPr>
          <p:cNvSpPr/>
          <p:nvPr/>
        </p:nvSpPr>
        <p:spPr>
          <a:xfrm>
            <a:off x="4799703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900F0A-F497-4DB5-49C0-1087E733AF7D}"/>
              </a:ext>
            </a:extLst>
          </p:cNvPr>
          <p:cNvSpPr/>
          <p:nvPr/>
        </p:nvSpPr>
        <p:spPr>
          <a:xfrm>
            <a:off x="4799703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EF1897-CEF2-3206-98DC-F9EF64DD454E}"/>
              </a:ext>
            </a:extLst>
          </p:cNvPr>
          <p:cNvSpPr/>
          <p:nvPr/>
        </p:nvSpPr>
        <p:spPr>
          <a:xfrm>
            <a:off x="4799703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32F4D8-9043-A8FE-84D5-C40F89E88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2127944"/>
            <a:ext cx="1556083" cy="616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9CD126-C46E-9BBA-AEC4-4E4DF5BD5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3225853"/>
            <a:ext cx="1964292" cy="888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144287-83A1-5367-1BC8-B088736E1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4580449"/>
            <a:ext cx="2544417" cy="647236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AA75E668-57D8-AA12-1CCA-DA64315A2C5B}"/>
              </a:ext>
            </a:extLst>
          </p:cNvPr>
          <p:cNvSpPr/>
          <p:nvPr/>
        </p:nvSpPr>
        <p:spPr>
          <a:xfrm rot="16200000">
            <a:off x="1626054" y="4833756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Generate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F9DCFCE-1046-4F5F-DD22-1F5A80B3465F}"/>
              </a:ext>
            </a:extLst>
          </p:cNvPr>
          <p:cNvSpPr/>
          <p:nvPr/>
        </p:nvSpPr>
        <p:spPr>
          <a:xfrm rot="16200000">
            <a:off x="5414986" y="4833757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Export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99E53C-4FC7-9AAE-20F7-05ED8C6F7D16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5774" y="2436250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B50D08-CCF7-7448-5D29-A289BBE3FF22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95774" y="3670159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6E2E99-B269-4B4C-05F1-DC2082B2D7E4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495774" y="4904068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902FE1-284C-ABDF-16DB-2256B904A8AC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284259" y="2436249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2100DF-5584-896A-4BBA-88001B1B17A4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6284259" y="3670158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BDBCBE-D9C9-2712-AB89-4A42068A5810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6284259" y="4904067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E75539C9-7BC2-4552-A8D6-A901EDAF39D6}"/>
              </a:ext>
            </a:extLst>
          </p:cNvPr>
          <p:cNvSpPr/>
          <p:nvPr/>
        </p:nvSpPr>
        <p:spPr>
          <a:xfrm rot="16200000">
            <a:off x="9943157" y="4351029"/>
            <a:ext cx="253917" cy="279507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Collect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3926C5A-4E09-2E7C-BFDC-92ECE7F8BA7C}"/>
              </a:ext>
            </a:extLst>
          </p:cNvPr>
          <p:cNvCxnSpPr>
            <a:cxnSpLocks/>
          </p:cNvCxnSpPr>
          <p:nvPr/>
        </p:nvCxnSpPr>
        <p:spPr>
          <a:xfrm>
            <a:off x="7519595" y="1564542"/>
            <a:ext cx="0" cy="5156933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77631D8-664D-230D-8603-495F754B0DDB}"/>
              </a:ext>
            </a:extLst>
          </p:cNvPr>
          <p:cNvSpPr txBox="1"/>
          <p:nvPr/>
        </p:nvSpPr>
        <p:spPr>
          <a:xfrm>
            <a:off x="4776396" y="6352143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Your 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C6F9A8-AA53-0F1B-A540-8EE00102E10B}"/>
              </a:ext>
            </a:extLst>
          </p:cNvPr>
          <p:cNvSpPr txBox="1"/>
          <p:nvPr/>
        </p:nvSpPr>
        <p:spPr>
          <a:xfrm>
            <a:off x="7519595" y="6348303"/>
            <a:ext cx="325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O11y Server APIs/UIs</a:t>
            </a:r>
          </a:p>
        </p:txBody>
      </p:sp>
    </p:spTree>
    <p:extLst>
      <p:ext uri="{BB962C8B-B14F-4D97-AF65-F5344CB8AC3E}">
        <p14:creationId xmlns:p14="http://schemas.microsoft.com/office/powerpoint/2010/main" val="71651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33" grpId="0" animBg="1"/>
      <p:bldP spid="36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EDD88-49E6-6965-9960-27AF0B60B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r>
              <a:rPr lang="en-US" dirty="0"/>
              <a:t> in .NET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75A691D-D985-A688-26B7-2BB73FCA6F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0116487"/>
              </p:ext>
            </p:extLst>
          </p:nvPr>
        </p:nvGraphicFramePr>
        <p:xfrm>
          <a:off x="838200" y="2697639"/>
          <a:ext cx="10515600" cy="2651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9536">
                  <a:extLst>
                    <a:ext uri="{9D8B030D-6E8A-4147-A177-3AD203B41FA5}">
                      <a16:colId xmlns:a16="http://schemas.microsoft.com/office/drawing/2014/main" val="3927294756"/>
                    </a:ext>
                  </a:extLst>
                </a:gridCol>
                <a:gridCol w="1312433">
                  <a:extLst>
                    <a:ext uri="{9D8B030D-6E8A-4147-A177-3AD203B41FA5}">
                      <a16:colId xmlns:a16="http://schemas.microsoft.com/office/drawing/2014/main" val="1202053379"/>
                    </a:ext>
                  </a:extLst>
                </a:gridCol>
                <a:gridCol w="3528509">
                  <a:extLst>
                    <a:ext uri="{9D8B030D-6E8A-4147-A177-3AD203B41FA5}">
                      <a16:colId xmlns:a16="http://schemas.microsoft.com/office/drawing/2014/main" val="21550629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445455455"/>
                    </a:ext>
                  </a:extLst>
                </a:gridCol>
                <a:gridCol w="1467522">
                  <a:extLst>
                    <a:ext uri="{9D8B030D-6E8A-4147-A177-3AD203B41FA5}">
                      <a16:colId xmlns:a16="http://schemas.microsoft.com/office/drawing/2014/main" val="3622653520"/>
                    </a:ext>
                  </a:extLst>
                </a:gridCol>
              </a:tblGrid>
              <a:tr h="18542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481248"/>
                  </a:ext>
                </a:extLst>
              </a:tr>
              <a:tr h="18542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65520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Signals</a:t>
                      </a:r>
                    </a:p>
                  </a:txBody>
                  <a:tcPr vert="vert27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</a:t>
                      </a: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/>
                        <a:t>Logging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</a:t>
                      </a: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/>
                        <a:t>Logging.*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OTLP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5024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System.Diagnostics</a:t>
                      </a: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 err="1"/>
                        <a:t>DiagnosticSource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OpenTelemetry.Exporter</a:t>
                      </a:r>
                      <a:r>
                        <a:rPr lang="en-US" dirty="0"/>
                        <a:t>.*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0105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System.Diagnostics</a:t>
                      </a: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OpenTelemetry.Exporter</a:t>
                      </a:r>
                      <a:r>
                        <a:rPr lang="en-US" dirty="0"/>
                        <a:t>.*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41060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56C41-17F3-5886-64CE-210ECE0A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36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DC87-C45D-1374-4B07-4DE813CE1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9E89-5E27-4C66-2078-29746249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r>
              <a:rPr lang="en-US" dirty="0"/>
              <a:t> in .NET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4BBC7-3F2F-8001-B2AC-373FDF899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138" name="Freeform 137">
            <a:extLst>
              <a:ext uri="{FF2B5EF4-FFF2-40B4-BE49-F238E27FC236}">
                <a16:creationId xmlns:a16="http://schemas.microsoft.com/office/drawing/2014/main" id="{7FFEF2F8-3448-54AC-5771-409D8DCFEE37}"/>
              </a:ext>
            </a:extLst>
          </p:cNvPr>
          <p:cNvSpPr/>
          <p:nvPr/>
        </p:nvSpPr>
        <p:spPr>
          <a:xfrm>
            <a:off x="686509" y="2072440"/>
            <a:ext cx="1913373" cy="752018"/>
          </a:xfrm>
          <a:custGeom>
            <a:avLst/>
            <a:gdLst>
              <a:gd name="connsiteX0" fmla="*/ -130 w 1913373"/>
              <a:gd name="connsiteY0" fmla="*/ -420 h 752018"/>
              <a:gd name="connsiteX1" fmla="*/ 1913244 w 1913373"/>
              <a:gd name="connsiteY1" fmla="*/ -420 h 752018"/>
              <a:gd name="connsiteX2" fmla="*/ 1913244 w 1913373"/>
              <a:gd name="connsiteY2" fmla="*/ 751598 h 752018"/>
              <a:gd name="connsiteX3" fmla="*/ -130 w 1913373"/>
              <a:gd name="connsiteY3" fmla="*/ 751598 h 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3373" h="752018">
                <a:moveTo>
                  <a:pt x="-130" y="-420"/>
                </a:moveTo>
                <a:lnTo>
                  <a:pt x="1913244" y="-420"/>
                </a:lnTo>
                <a:lnTo>
                  <a:pt x="1913244" y="751598"/>
                </a:lnTo>
                <a:lnTo>
                  <a:pt x="-130" y="751598"/>
                </a:lnTo>
                <a:close/>
              </a:path>
            </a:pathLst>
          </a:custGeom>
          <a:solidFill>
            <a:srgbClr val="5B9BD5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39" name="Freeform 138">
            <a:extLst>
              <a:ext uri="{FF2B5EF4-FFF2-40B4-BE49-F238E27FC236}">
                <a16:creationId xmlns:a16="http://schemas.microsoft.com/office/drawing/2014/main" id="{A83F528C-62CD-6EAC-949A-AC95C950A1DB}"/>
              </a:ext>
            </a:extLst>
          </p:cNvPr>
          <p:cNvSpPr/>
          <p:nvPr/>
        </p:nvSpPr>
        <p:spPr>
          <a:xfrm>
            <a:off x="2599883" y="2072440"/>
            <a:ext cx="8892556" cy="376008"/>
          </a:xfrm>
          <a:custGeom>
            <a:avLst/>
            <a:gdLst>
              <a:gd name="connsiteX0" fmla="*/ -130 w 8892556"/>
              <a:gd name="connsiteY0" fmla="*/ -420 h 376008"/>
              <a:gd name="connsiteX1" fmla="*/ 8892426 w 8892556"/>
              <a:gd name="connsiteY1" fmla="*/ -420 h 376008"/>
              <a:gd name="connsiteX2" fmla="*/ 8892426 w 8892556"/>
              <a:gd name="connsiteY2" fmla="*/ 375589 h 376008"/>
              <a:gd name="connsiteX3" fmla="*/ -130 w 8892556"/>
              <a:gd name="connsiteY3" fmla="*/ 375589 h 37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2556" h="376008">
                <a:moveTo>
                  <a:pt x="-130" y="-420"/>
                </a:moveTo>
                <a:lnTo>
                  <a:pt x="8892426" y="-420"/>
                </a:lnTo>
                <a:lnTo>
                  <a:pt x="8892426" y="375589"/>
                </a:lnTo>
                <a:lnTo>
                  <a:pt x="-130" y="375589"/>
                </a:lnTo>
                <a:close/>
              </a:path>
            </a:pathLst>
          </a:custGeom>
          <a:solidFill>
            <a:srgbClr val="5B9BD5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0" name="Freeform 139">
            <a:extLst>
              <a:ext uri="{FF2B5EF4-FFF2-40B4-BE49-F238E27FC236}">
                <a16:creationId xmlns:a16="http://schemas.microsoft.com/office/drawing/2014/main" id="{E144482B-9EDF-DC5F-09EE-306E2ACD06D3}"/>
              </a:ext>
            </a:extLst>
          </p:cNvPr>
          <p:cNvSpPr/>
          <p:nvPr/>
        </p:nvSpPr>
        <p:spPr>
          <a:xfrm>
            <a:off x="2599883" y="2448449"/>
            <a:ext cx="3625931" cy="376009"/>
          </a:xfrm>
          <a:custGeom>
            <a:avLst/>
            <a:gdLst>
              <a:gd name="connsiteX0" fmla="*/ -130 w 3625931"/>
              <a:gd name="connsiteY0" fmla="*/ -420 h 376009"/>
              <a:gd name="connsiteX1" fmla="*/ 3625801 w 3625931"/>
              <a:gd name="connsiteY1" fmla="*/ -420 h 376009"/>
              <a:gd name="connsiteX2" fmla="*/ 3625801 w 3625931"/>
              <a:gd name="connsiteY2" fmla="*/ 375589 h 376009"/>
              <a:gd name="connsiteX3" fmla="*/ -130 w 3625931"/>
              <a:gd name="connsiteY3" fmla="*/ 375589 h 37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5931" h="376009">
                <a:moveTo>
                  <a:pt x="-130" y="-420"/>
                </a:moveTo>
                <a:lnTo>
                  <a:pt x="3625801" y="-420"/>
                </a:lnTo>
                <a:lnTo>
                  <a:pt x="3625801" y="375589"/>
                </a:lnTo>
                <a:lnTo>
                  <a:pt x="-130" y="375589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1" name="Freeform 140">
            <a:extLst>
              <a:ext uri="{FF2B5EF4-FFF2-40B4-BE49-F238E27FC236}">
                <a16:creationId xmlns:a16="http://schemas.microsoft.com/office/drawing/2014/main" id="{52F3461C-8D1B-A28F-EBC7-1F3188B5E03D}"/>
              </a:ext>
            </a:extLst>
          </p:cNvPr>
          <p:cNvSpPr/>
          <p:nvPr/>
        </p:nvSpPr>
        <p:spPr>
          <a:xfrm>
            <a:off x="6225814" y="2448449"/>
            <a:ext cx="3758558" cy="376009"/>
          </a:xfrm>
          <a:custGeom>
            <a:avLst/>
            <a:gdLst>
              <a:gd name="connsiteX0" fmla="*/ -130 w 3758558"/>
              <a:gd name="connsiteY0" fmla="*/ -420 h 376009"/>
              <a:gd name="connsiteX1" fmla="*/ 3758429 w 3758558"/>
              <a:gd name="connsiteY1" fmla="*/ -420 h 376009"/>
              <a:gd name="connsiteX2" fmla="*/ 3758429 w 3758558"/>
              <a:gd name="connsiteY2" fmla="*/ 375589 h 376009"/>
              <a:gd name="connsiteX3" fmla="*/ -130 w 3758558"/>
              <a:gd name="connsiteY3" fmla="*/ 375589 h 37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558" h="376009">
                <a:moveTo>
                  <a:pt x="-130" y="-420"/>
                </a:moveTo>
                <a:lnTo>
                  <a:pt x="3758429" y="-420"/>
                </a:lnTo>
                <a:lnTo>
                  <a:pt x="3758429" y="375589"/>
                </a:lnTo>
                <a:lnTo>
                  <a:pt x="-130" y="375589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DF67B7E3-7885-2991-F766-D68A09B61209}"/>
              </a:ext>
            </a:extLst>
          </p:cNvPr>
          <p:cNvSpPr/>
          <p:nvPr/>
        </p:nvSpPr>
        <p:spPr>
          <a:xfrm>
            <a:off x="9984373" y="2448449"/>
            <a:ext cx="1508066" cy="376009"/>
          </a:xfrm>
          <a:custGeom>
            <a:avLst/>
            <a:gdLst>
              <a:gd name="connsiteX0" fmla="*/ -130 w 1508066"/>
              <a:gd name="connsiteY0" fmla="*/ -420 h 376009"/>
              <a:gd name="connsiteX1" fmla="*/ 1507937 w 1508066"/>
              <a:gd name="connsiteY1" fmla="*/ -420 h 376009"/>
              <a:gd name="connsiteX2" fmla="*/ 1507937 w 1508066"/>
              <a:gd name="connsiteY2" fmla="*/ 375589 h 376009"/>
              <a:gd name="connsiteX3" fmla="*/ -130 w 1508066"/>
              <a:gd name="connsiteY3" fmla="*/ 375589 h 37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8066" h="376009">
                <a:moveTo>
                  <a:pt x="-130" y="-420"/>
                </a:moveTo>
                <a:lnTo>
                  <a:pt x="1507937" y="-420"/>
                </a:lnTo>
                <a:lnTo>
                  <a:pt x="1507937" y="375589"/>
                </a:lnTo>
                <a:lnTo>
                  <a:pt x="-130" y="375589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3" name="Freeform 142">
            <a:extLst>
              <a:ext uri="{FF2B5EF4-FFF2-40B4-BE49-F238E27FC236}">
                <a16:creationId xmlns:a16="http://schemas.microsoft.com/office/drawing/2014/main" id="{14D9AD69-FE69-523B-194F-D03F9FBA6B6C}"/>
              </a:ext>
            </a:extLst>
          </p:cNvPr>
          <p:cNvSpPr/>
          <p:nvPr/>
        </p:nvSpPr>
        <p:spPr>
          <a:xfrm>
            <a:off x="686509" y="2824458"/>
            <a:ext cx="564707" cy="1974047"/>
          </a:xfrm>
          <a:custGeom>
            <a:avLst/>
            <a:gdLst>
              <a:gd name="connsiteX0" fmla="*/ -130 w 564707"/>
              <a:gd name="connsiteY0" fmla="*/ -420 h 1974047"/>
              <a:gd name="connsiteX1" fmla="*/ 564578 w 564707"/>
              <a:gd name="connsiteY1" fmla="*/ -420 h 1974047"/>
              <a:gd name="connsiteX2" fmla="*/ 564578 w 564707"/>
              <a:gd name="connsiteY2" fmla="*/ 1973628 h 1974047"/>
              <a:gd name="connsiteX3" fmla="*/ -130 w 564707"/>
              <a:gd name="connsiteY3" fmla="*/ 1973628 h 1974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707" h="1974047">
                <a:moveTo>
                  <a:pt x="-130" y="-420"/>
                </a:moveTo>
                <a:lnTo>
                  <a:pt x="564578" y="-420"/>
                </a:lnTo>
                <a:lnTo>
                  <a:pt x="564578" y="1973628"/>
                </a:lnTo>
                <a:lnTo>
                  <a:pt x="-130" y="1973628"/>
                </a:lnTo>
                <a:close/>
              </a:path>
            </a:pathLst>
          </a:custGeom>
          <a:solidFill>
            <a:srgbClr val="5B9BD5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 dirty="0"/>
          </a:p>
        </p:txBody>
      </p:sp>
      <p:sp>
        <p:nvSpPr>
          <p:cNvPr id="144" name="Freeform 143">
            <a:extLst>
              <a:ext uri="{FF2B5EF4-FFF2-40B4-BE49-F238E27FC236}">
                <a16:creationId xmlns:a16="http://schemas.microsoft.com/office/drawing/2014/main" id="{13FAF3B7-A8A0-9244-AAE8-92959E8780D0}"/>
              </a:ext>
            </a:extLst>
          </p:cNvPr>
          <p:cNvSpPr/>
          <p:nvPr/>
        </p:nvSpPr>
        <p:spPr>
          <a:xfrm>
            <a:off x="1251217" y="2824458"/>
            <a:ext cx="1348666" cy="658015"/>
          </a:xfrm>
          <a:custGeom>
            <a:avLst/>
            <a:gdLst>
              <a:gd name="connsiteX0" fmla="*/ -130 w 1348666"/>
              <a:gd name="connsiteY0" fmla="*/ -420 h 658015"/>
              <a:gd name="connsiteX1" fmla="*/ 1348536 w 1348666"/>
              <a:gd name="connsiteY1" fmla="*/ -420 h 658015"/>
              <a:gd name="connsiteX2" fmla="*/ 1348536 w 1348666"/>
              <a:gd name="connsiteY2" fmla="*/ 657596 h 658015"/>
              <a:gd name="connsiteX3" fmla="*/ -130 w 1348666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8666" h="658015">
                <a:moveTo>
                  <a:pt x="-130" y="-420"/>
                </a:moveTo>
                <a:lnTo>
                  <a:pt x="1348536" y="-420"/>
                </a:lnTo>
                <a:lnTo>
                  <a:pt x="1348536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5" name="Freeform 144">
            <a:extLst>
              <a:ext uri="{FF2B5EF4-FFF2-40B4-BE49-F238E27FC236}">
                <a16:creationId xmlns:a16="http://schemas.microsoft.com/office/drawing/2014/main" id="{8187AB5D-739E-255B-B588-788F0744DCF1}"/>
              </a:ext>
            </a:extLst>
          </p:cNvPr>
          <p:cNvSpPr/>
          <p:nvPr/>
        </p:nvSpPr>
        <p:spPr>
          <a:xfrm>
            <a:off x="2599883" y="2824458"/>
            <a:ext cx="3625931" cy="658015"/>
          </a:xfrm>
          <a:custGeom>
            <a:avLst/>
            <a:gdLst>
              <a:gd name="connsiteX0" fmla="*/ -130 w 3625931"/>
              <a:gd name="connsiteY0" fmla="*/ -420 h 658015"/>
              <a:gd name="connsiteX1" fmla="*/ 3625801 w 3625931"/>
              <a:gd name="connsiteY1" fmla="*/ -420 h 658015"/>
              <a:gd name="connsiteX2" fmla="*/ 3625801 w 3625931"/>
              <a:gd name="connsiteY2" fmla="*/ 657596 h 658015"/>
              <a:gd name="connsiteX3" fmla="*/ -130 w 3625931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5931" h="658015">
                <a:moveTo>
                  <a:pt x="-130" y="-420"/>
                </a:moveTo>
                <a:lnTo>
                  <a:pt x="3625801" y="-420"/>
                </a:lnTo>
                <a:lnTo>
                  <a:pt x="3625801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6" name="Freeform 145">
            <a:extLst>
              <a:ext uri="{FF2B5EF4-FFF2-40B4-BE49-F238E27FC236}">
                <a16:creationId xmlns:a16="http://schemas.microsoft.com/office/drawing/2014/main" id="{EC884073-B851-6B4B-838B-74725EA71FCF}"/>
              </a:ext>
            </a:extLst>
          </p:cNvPr>
          <p:cNvSpPr/>
          <p:nvPr/>
        </p:nvSpPr>
        <p:spPr>
          <a:xfrm>
            <a:off x="6225814" y="2824458"/>
            <a:ext cx="3758558" cy="658015"/>
          </a:xfrm>
          <a:custGeom>
            <a:avLst/>
            <a:gdLst>
              <a:gd name="connsiteX0" fmla="*/ -130 w 3758558"/>
              <a:gd name="connsiteY0" fmla="*/ -420 h 658015"/>
              <a:gd name="connsiteX1" fmla="*/ 3758429 w 3758558"/>
              <a:gd name="connsiteY1" fmla="*/ -420 h 658015"/>
              <a:gd name="connsiteX2" fmla="*/ 3758429 w 3758558"/>
              <a:gd name="connsiteY2" fmla="*/ 657596 h 658015"/>
              <a:gd name="connsiteX3" fmla="*/ -130 w 3758558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558" h="658015">
                <a:moveTo>
                  <a:pt x="-130" y="-420"/>
                </a:moveTo>
                <a:lnTo>
                  <a:pt x="3758429" y="-420"/>
                </a:lnTo>
                <a:lnTo>
                  <a:pt x="3758429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7" name="Freeform 146">
            <a:extLst>
              <a:ext uri="{FF2B5EF4-FFF2-40B4-BE49-F238E27FC236}">
                <a16:creationId xmlns:a16="http://schemas.microsoft.com/office/drawing/2014/main" id="{94E9F46D-083E-60A4-3F9C-74656E788DC2}"/>
              </a:ext>
            </a:extLst>
          </p:cNvPr>
          <p:cNvSpPr/>
          <p:nvPr/>
        </p:nvSpPr>
        <p:spPr>
          <a:xfrm>
            <a:off x="9984373" y="2824458"/>
            <a:ext cx="1508066" cy="1974047"/>
          </a:xfrm>
          <a:custGeom>
            <a:avLst/>
            <a:gdLst>
              <a:gd name="connsiteX0" fmla="*/ -130 w 1508066"/>
              <a:gd name="connsiteY0" fmla="*/ -420 h 1974047"/>
              <a:gd name="connsiteX1" fmla="*/ 1507937 w 1508066"/>
              <a:gd name="connsiteY1" fmla="*/ -420 h 1974047"/>
              <a:gd name="connsiteX2" fmla="*/ 1507937 w 1508066"/>
              <a:gd name="connsiteY2" fmla="*/ 1973628 h 1974047"/>
              <a:gd name="connsiteX3" fmla="*/ -130 w 1508066"/>
              <a:gd name="connsiteY3" fmla="*/ 1973628 h 1974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8066" h="1974047">
                <a:moveTo>
                  <a:pt x="-130" y="-420"/>
                </a:moveTo>
                <a:lnTo>
                  <a:pt x="1507937" y="-420"/>
                </a:lnTo>
                <a:lnTo>
                  <a:pt x="1507937" y="1973628"/>
                </a:lnTo>
                <a:lnTo>
                  <a:pt x="-130" y="1973628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8" name="Freeform 147">
            <a:extLst>
              <a:ext uri="{FF2B5EF4-FFF2-40B4-BE49-F238E27FC236}">
                <a16:creationId xmlns:a16="http://schemas.microsoft.com/office/drawing/2014/main" id="{397F0E5E-2E2E-5CC1-3742-CA09A27E8FFF}"/>
              </a:ext>
            </a:extLst>
          </p:cNvPr>
          <p:cNvSpPr/>
          <p:nvPr/>
        </p:nvSpPr>
        <p:spPr>
          <a:xfrm>
            <a:off x="1251217" y="3482474"/>
            <a:ext cx="1348666" cy="658015"/>
          </a:xfrm>
          <a:custGeom>
            <a:avLst/>
            <a:gdLst>
              <a:gd name="connsiteX0" fmla="*/ -130 w 1348666"/>
              <a:gd name="connsiteY0" fmla="*/ -420 h 658015"/>
              <a:gd name="connsiteX1" fmla="*/ 1348536 w 1348666"/>
              <a:gd name="connsiteY1" fmla="*/ -420 h 658015"/>
              <a:gd name="connsiteX2" fmla="*/ 1348536 w 1348666"/>
              <a:gd name="connsiteY2" fmla="*/ 657596 h 658015"/>
              <a:gd name="connsiteX3" fmla="*/ -130 w 1348666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8666" h="658015">
                <a:moveTo>
                  <a:pt x="-130" y="-420"/>
                </a:moveTo>
                <a:lnTo>
                  <a:pt x="1348536" y="-420"/>
                </a:lnTo>
                <a:lnTo>
                  <a:pt x="1348536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9" name="Freeform 148">
            <a:extLst>
              <a:ext uri="{FF2B5EF4-FFF2-40B4-BE49-F238E27FC236}">
                <a16:creationId xmlns:a16="http://schemas.microsoft.com/office/drawing/2014/main" id="{5B4CF526-A57A-03E1-5F55-8E6EE7E77199}"/>
              </a:ext>
            </a:extLst>
          </p:cNvPr>
          <p:cNvSpPr/>
          <p:nvPr/>
        </p:nvSpPr>
        <p:spPr>
          <a:xfrm>
            <a:off x="2599883" y="3482474"/>
            <a:ext cx="3625931" cy="658015"/>
          </a:xfrm>
          <a:custGeom>
            <a:avLst/>
            <a:gdLst>
              <a:gd name="connsiteX0" fmla="*/ -130 w 3625931"/>
              <a:gd name="connsiteY0" fmla="*/ -420 h 658015"/>
              <a:gd name="connsiteX1" fmla="*/ 3625801 w 3625931"/>
              <a:gd name="connsiteY1" fmla="*/ -420 h 658015"/>
              <a:gd name="connsiteX2" fmla="*/ 3625801 w 3625931"/>
              <a:gd name="connsiteY2" fmla="*/ 657596 h 658015"/>
              <a:gd name="connsiteX3" fmla="*/ -130 w 3625931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5931" h="658015">
                <a:moveTo>
                  <a:pt x="-130" y="-420"/>
                </a:moveTo>
                <a:lnTo>
                  <a:pt x="3625801" y="-420"/>
                </a:lnTo>
                <a:lnTo>
                  <a:pt x="3625801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0" name="Freeform 149">
            <a:extLst>
              <a:ext uri="{FF2B5EF4-FFF2-40B4-BE49-F238E27FC236}">
                <a16:creationId xmlns:a16="http://schemas.microsoft.com/office/drawing/2014/main" id="{0FD8AD61-699E-8E48-6B61-D40C23D483C0}"/>
              </a:ext>
            </a:extLst>
          </p:cNvPr>
          <p:cNvSpPr/>
          <p:nvPr/>
        </p:nvSpPr>
        <p:spPr>
          <a:xfrm>
            <a:off x="6225814" y="3482474"/>
            <a:ext cx="3758558" cy="658015"/>
          </a:xfrm>
          <a:custGeom>
            <a:avLst/>
            <a:gdLst>
              <a:gd name="connsiteX0" fmla="*/ -130 w 3758558"/>
              <a:gd name="connsiteY0" fmla="*/ -420 h 658015"/>
              <a:gd name="connsiteX1" fmla="*/ 3758429 w 3758558"/>
              <a:gd name="connsiteY1" fmla="*/ -420 h 658015"/>
              <a:gd name="connsiteX2" fmla="*/ 3758429 w 3758558"/>
              <a:gd name="connsiteY2" fmla="*/ 657596 h 658015"/>
              <a:gd name="connsiteX3" fmla="*/ -130 w 3758558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558" h="658015">
                <a:moveTo>
                  <a:pt x="-130" y="-420"/>
                </a:moveTo>
                <a:lnTo>
                  <a:pt x="3758429" y="-420"/>
                </a:lnTo>
                <a:lnTo>
                  <a:pt x="3758429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1" name="Freeform 150">
            <a:extLst>
              <a:ext uri="{FF2B5EF4-FFF2-40B4-BE49-F238E27FC236}">
                <a16:creationId xmlns:a16="http://schemas.microsoft.com/office/drawing/2014/main" id="{099C3C31-873E-3954-CEBA-DA64A1B4C61A}"/>
              </a:ext>
            </a:extLst>
          </p:cNvPr>
          <p:cNvSpPr/>
          <p:nvPr/>
        </p:nvSpPr>
        <p:spPr>
          <a:xfrm>
            <a:off x="1251217" y="4140490"/>
            <a:ext cx="1348666" cy="658015"/>
          </a:xfrm>
          <a:custGeom>
            <a:avLst/>
            <a:gdLst>
              <a:gd name="connsiteX0" fmla="*/ -130 w 1348666"/>
              <a:gd name="connsiteY0" fmla="*/ -420 h 658015"/>
              <a:gd name="connsiteX1" fmla="*/ 1348536 w 1348666"/>
              <a:gd name="connsiteY1" fmla="*/ -420 h 658015"/>
              <a:gd name="connsiteX2" fmla="*/ 1348536 w 1348666"/>
              <a:gd name="connsiteY2" fmla="*/ 657596 h 658015"/>
              <a:gd name="connsiteX3" fmla="*/ -130 w 1348666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8666" h="658015">
                <a:moveTo>
                  <a:pt x="-130" y="-420"/>
                </a:moveTo>
                <a:lnTo>
                  <a:pt x="1348536" y="-420"/>
                </a:lnTo>
                <a:lnTo>
                  <a:pt x="1348536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2" name="Freeform 151">
            <a:extLst>
              <a:ext uri="{FF2B5EF4-FFF2-40B4-BE49-F238E27FC236}">
                <a16:creationId xmlns:a16="http://schemas.microsoft.com/office/drawing/2014/main" id="{45911117-4907-F516-C592-B3D2409F13A4}"/>
              </a:ext>
            </a:extLst>
          </p:cNvPr>
          <p:cNvSpPr/>
          <p:nvPr/>
        </p:nvSpPr>
        <p:spPr>
          <a:xfrm>
            <a:off x="2599883" y="4140490"/>
            <a:ext cx="3625931" cy="658015"/>
          </a:xfrm>
          <a:custGeom>
            <a:avLst/>
            <a:gdLst>
              <a:gd name="connsiteX0" fmla="*/ -130 w 3625931"/>
              <a:gd name="connsiteY0" fmla="*/ -420 h 658015"/>
              <a:gd name="connsiteX1" fmla="*/ 3625801 w 3625931"/>
              <a:gd name="connsiteY1" fmla="*/ -420 h 658015"/>
              <a:gd name="connsiteX2" fmla="*/ 3625801 w 3625931"/>
              <a:gd name="connsiteY2" fmla="*/ 657596 h 658015"/>
              <a:gd name="connsiteX3" fmla="*/ -130 w 3625931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5931" h="658015">
                <a:moveTo>
                  <a:pt x="-130" y="-420"/>
                </a:moveTo>
                <a:lnTo>
                  <a:pt x="3625801" y="-420"/>
                </a:lnTo>
                <a:lnTo>
                  <a:pt x="3625801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3" name="Freeform 152">
            <a:extLst>
              <a:ext uri="{FF2B5EF4-FFF2-40B4-BE49-F238E27FC236}">
                <a16:creationId xmlns:a16="http://schemas.microsoft.com/office/drawing/2014/main" id="{0FAA3938-B096-FC70-6D8D-BCB24488D4CC}"/>
              </a:ext>
            </a:extLst>
          </p:cNvPr>
          <p:cNvSpPr/>
          <p:nvPr/>
        </p:nvSpPr>
        <p:spPr>
          <a:xfrm>
            <a:off x="6225814" y="4140490"/>
            <a:ext cx="3758558" cy="658015"/>
          </a:xfrm>
          <a:custGeom>
            <a:avLst/>
            <a:gdLst>
              <a:gd name="connsiteX0" fmla="*/ -130 w 3758558"/>
              <a:gd name="connsiteY0" fmla="*/ -420 h 658015"/>
              <a:gd name="connsiteX1" fmla="*/ 3758429 w 3758558"/>
              <a:gd name="connsiteY1" fmla="*/ -420 h 658015"/>
              <a:gd name="connsiteX2" fmla="*/ 3758429 w 3758558"/>
              <a:gd name="connsiteY2" fmla="*/ 657596 h 658015"/>
              <a:gd name="connsiteX3" fmla="*/ -130 w 3758558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558" h="658015">
                <a:moveTo>
                  <a:pt x="-130" y="-420"/>
                </a:moveTo>
                <a:lnTo>
                  <a:pt x="3758429" y="-420"/>
                </a:lnTo>
                <a:lnTo>
                  <a:pt x="3758429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4" name="Freeform 153">
            <a:extLst>
              <a:ext uri="{FF2B5EF4-FFF2-40B4-BE49-F238E27FC236}">
                <a16:creationId xmlns:a16="http://schemas.microsoft.com/office/drawing/2014/main" id="{D0F41CC8-65D5-4FA5-9A18-19EBD8955A9A}"/>
              </a:ext>
            </a:extLst>
          </p:cNvPr>
          <p:cNvSpPr/>
          <p:nvPr/>
        </p:nvSpPr>
        <p:spPr>
          <a:xfrm>
            <a:off x="1251217" y="2804874"/>
            <a:ext cx="6525" cy="2000159"/>
          </a:xfrm>
          <a:custGeom>
            <a:avLst/>
            <a:gdLst>
              <a:gd name="connsiteX0" fmla="*/ -130 w 6525"/>
              <a:gd name="connsiteY0" fmla="*/ -420 h 2000159"/>
              <a:gd name="connsiteX1" fmla="*/ -130 w 6525"/>
              <a:gd name="connsiteY1" fmla="*/ 1999740 h 200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2000159">
                <a:moveTo>
                  <a:pt x="-130" y="-420"/>
                </a:moveTo>
                <a:lnTo>
                  <a:pt x="-130" y="199974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5" name="Freeform 154">
            <a:extLst>
              <a:ext uri="{FF2B5EF4-FFF2-40B4-BE49-F238E27FC236}">
                <a16:creationId xmlns:a16="http://schemas.microsoft.com/office/drawing/2014/main" id="{8CA21446-6E25-6392-2E1D-279B94E107CD}"/>
              </a:ext>
            </a:extLst>
          </p:cNvPr>
          <p:cNvSpPr/>
          <p:nvPr/>
        </p:nvSpPr>
        <p:spPr>
          <a:xfrm>
            <a:off x="2599883" y="2065912"/>
            <a:ext cx="6525" cy="362953"/>
          </a:xfrm>
          <a:custGeom>
            <a:avLst/>
            <a:gdLst>
              <a:gd name="connsiteX0" fmla="*/ -130 w 6525"/>
              <a:gd name="connsiteY0" fmla="*/ -420 h 362953"/>
              <a:gd name="connsiteX1" fmla="*/ -130 w 6525"/>
              <a:gd name="connsiteY1" fmla="*/ 362533 h 36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362953">
                <a:moveTo>
                  <a:pt x="-130" y="-420"/>
                </a:moveTo>
                <a:lnTo>
                  <a:pt x="-130" y="362533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6" name="Freeform 155">
            <a:extLst>
              <a:ext uri="{FF2B5EF4-FFF2-40B4-BE49-F238E27FC236}">
                <a16:creationId xmlns:a16="http://schemas.microsoft.com/office/drawing/2014/main" id="{B6423096-9DDB-8F09-A73A-C27C6A7400E5}"/>
              </a:ext>
            </a:extLst>
          </p:cNvPr>
          <p:cNvSpPr/>
          <p:nvPr/>
        </p:nvSpPr>
        <p:spPr>
          <a:xfrm>
            <a:off x="2599883" y="2428865"/>
            <a:ext cx="6525" cy="415176"/>
          </a:xfrm>
          <a:custGeom>
            <a:avLst/>
            <a:gdLst>
              <a:gd name="connsiteX0" fmla="*/ -130 w 6525"/>
              <a:gd name="connsiteY0" fmla="*/ -420 h 415176"/>
              <a:gd name="connsiteX1" fmla="*/ -130 w 6525"/>
              <a:gd name="connsiteY1" fmla="*/ 414757 h 41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415176">
                <a:moveTo>
                  <a:pt x="-130" y="-420"/>
                </a:moveTo>
                <a:lnTo>
                  <a:pt x="-130" y="414757"/>
                </a:lnTo>
              </a:path>
            </a:pathLst>
          </a:custGeom>
          <a:noFill/>
          <a:ln w="39132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2767C2BC-6D8C-4931-6C0D-01BCF74CEB29}"/>
              </a:ext>
            </a:extLst>
          </p:cNvPr>
          <p:cNvSpPr/>
          <p:nvPr/>
        </p:nvSpPr>
        <p:spPr>
          <a:xfrm>
            <a:off x="2599883" y="2844042"/>
            <a:ext cx="6525" cy="1960991"/>
          </a:xfrm>
          <a:custGeom>
            <a:avLst/>
            <a:gdLst>
              <a:gd name="connsiteX0" fmla="*/ -130 w 6525"/>
              <a:gd name="connsiteY0" fmla="*/ -420 h 1960991"/>
              <a:gd name="connsiteX1" fmla="*/ -130 w 6525"/>
              <a:gd name="connsiteY1" fmla="*/ 1960572 h 196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1960991">
                <a:moveTo>
                  <a:pt x="-130" y="-420"/>
                </a:moveTo>
                <a:lnTo>
                  <a:pt x="-130" y="1960572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8" name="Freeform 157">
            <a:extLst>
              <a:ext uri="{FF2B5EF4-FFF2-40B4-BE49-F238E27FC236}">
                <a16:creationId xmlns:a16="http://schemas.microsoft.com/office/drawing/2014/main" id="{6FE34FEA-C9CC-64FB-12E5-22FFBCF6F12E}"/>
              </a:ext>
            </a:extLst>
          </p:cNvPr>
          <p:cNvSpPr/>
          <p:nvPr/>
        </p:nvSpPr>
        <p:spPr>
          <a:xfrm>
            <a:off x="6225814" y="2428865"/>
            <a:ext cx="6525" cy="2376168"/>
          </a:xfrm>
          <a:custGeom>
            <a:avLst/>
            <a:gdLst>
              <a:gd name="connsiteX0" fmla="*/ -130 w 6525"/>
              <a:gd name="connsiteY0" fmla="*/ -420 h 2376168"/>
              <a:gd name="connsiteX1" fmla="*/ -130 w 6525"/>
              <a:gd name="connsiteY1" fmla="*/ 2375749 h 237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2376168">
                <a:moveTo>
                  <a:pt x="-130" y="-420"/>
                </a:moveTo>
                <a:lnTo>
                  <a:pt x="-130" y="2375749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9" name="Freeform 158">
            <a:extLst>
              <a:ext uri="{FF2B5EF4-FFF2-40B4-BE49-F238E27FC236}">
                <a16:creationId xmlns:a16="http://schemas.microsoft.com/office/drawing/2014/main" id="{1071C334-132C-3EFD-4F4D-8403C30E9503}"/>
              </a:ext>
            </a:extLst>
          </p:cNvPr>
          <p:cNvSpPr/>
          <p:nvPr/>
        </p:nvSpPr>
        <p:spPr>
          <a:xfrm>
            <a:off x="9984373" y="2428865"/>
            <a:ext cx="6525" cy="2376168"/>
          </a:xfrm>
          <a:custGeom>
            <a:avLst/>
            <a:gdLst>
              <a:gd name="connsiteX0" fmla="*/ -130 w 6525"/>
              <a:gd name="connsiteY0" fmla="*/ -420 h 2376168"/>
              <a:gd name="connsiteX1" fmla="*/ -130 w 6525"/>
              <a:gd name="connsiteY1" fmla="*/ 2375749 h 237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2376168">
                <a:moveTo>
                  <a:pt x="-130" y="-420"/>
                </a:moveTo>
                <a:lnTo>
                  <a:pt x="-130" y="2375749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0" name="Freeform 159">
            <a:extLst>
              <a:ext uri="{FF2B5EF4-FFF2-40B4-BE49-F238E27FC236}">
                <a16:creationId xmlns:a16="http://schemas.microsoft.com/office/drawing/2014/main" id="{ABD349F5-0101-73C1-F6E3-56F32A982001}"/>
              </a:ext>
            </a:extLst>
          </p:cNvPr>
          <p:cNvSpPr/>
          <p:nvPr/>
        </p:nvSpPr>
        <p:spPr>
          <a:xfrm>
            <a:off x="2580307" y="2448449"/>
            <a:ext cx="8918657" cy="6527"/>
          </a:xfrm>
          <a:custGeom>
            <a:avLst/>
            <a:gdLst>
              <a:gd name="connsiteX0" fmla="*/ -130 w 8918657"/>
              <a:gd name="connsiteY0" fmla="*/ -420 h 6527"/>
              <a:gd name="connsiteX1" fmla="*/ 8918527 w 8918657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918657" h="6527">
                <a:moveTo>
                  <a:pt x="-130" y="-420"/>
                </a:moveTo>
                <a:lnTo>
                  <a:pt x="8918527" y="-420"/>
                </a:lnTo>
              </a:path>
            </a:pathLst>
          </a:custGeom>
          <a:noFill/>
          <a:ln w="39132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1" name="Freeform 160">
            <a:extLst>
              <a:ext uri="{FF2B5EF4-FFF2-40B4-BE49-F238E27FC236}">
                <a16:creationId xmlns:a16="http://schemas.microsoft.com/office/drawing/2014/main" id="{DC391790-9220-8C3E-E09F-D24FB87EF1D4}"/>
              </a:ext>
            </a:extLst>
          </p:cNvPr>
          <p:cNvSpPr/>
          <p:nvPr/>
        </p:nvSpPr>
        <p:spPr>
          <a:xfrm>
            <a:off x="679984" y="2824458"/>
            <a:ext cx="1939475" cy="6527"/>
          </a:xfrm>
          <a:custGeom>
            <a:avLst/>
            <a:gdLst>
              <a:gd name="connsiteX0" fmla="*/ -130 w 1939475"/>
              <a:gd name="connsiteY0" fmla="*/ -420 h 6527"/>
              <a:gd name="connsiteX1" fmla="*/ 1939345 w 1939475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9475" h="6527">
                <a:moveTo>
                  <a:pt x="-130" y="-420"/>
                </a:moveTo>
                <a:lnTo>
                  <a:pt x="1939345" y="-420"/>
                </a:lnTo>
              </a:path>
            </a:pathLst>
          </a:custGeom>
          <a:noFill/>
          <a:ln w="39132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2" name="Freeform 161">
            <a:extLst>
              <a:ext uri="{FF2B5EF4-FFF2-40B4-BE49-F238E27FC236}">
                <a16:creationId xmlns:a16="http://schemas.microsoft.com/office/drawing/2014/main" id="{D274DCF9-CDDC-9FC0-CDC7-C4C9854E5E1D}"/>
              </a:ext>
            </a:extLst>
          </p:cNvPr>
          <p:cNvSpPr/>
          <p:nvPr/>
        </p:nvSpPr>
        <p:spPr>
          <a:xfrm>
            <a:off x="2619459" y="2824458"/>
            <a:ext cx="8879505" cy="6527"/>
          </a:xfrm>
          <a:custGeom>
            <a:avLst/>
            <a:gdLst>
              <a:gd name="connsiteX0" fmla="*/ -130 w 8879505"/>
              <a:gd name="connsiteY0" fmla="*/ -420 h 6527"/>
              <a:gd name="connsiteX1" fmla="*/ 8879376 w 8879505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79505" h="6527">
                <a:moveTo>
                  <a:pt x="-130" y="-420"/>
                </a:moveTo>
                <a:lnTo>
                  <a:pt x="8879376" y="-42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3" name="Freeform 162">
            <a:extLst>
              <a:ext uri="{FF2B5EF4-FFF2-40B4-BE49-F238E27FC236}">
                <a16:creationId xmlns:a16="http://schemas.microsoft.com/office/drawing/2014/main" id="{82B07833-BCA3-A19D-6595-2F104FBFE4C9}"/>
              </a:ext>
            </a:extLst>
          </p:cNvPr>
          <p:cNvSpPr/>
          <p:nvPr/>
        </p:nvSpPr>
        <p:spPr>
          <a:xfrm>
            <a:off x="1244692" y="3482474"/>
            <a:ext cx="8746206" cy="6527"/>
          </a:xfrm>
          <a:custGeom>
            <a:avLst/>
            <a:gdLst>
              <a:gd name="connsiteX0" fmla="*/ -130 w 8746206"/>
              <a:gd name="connsiteY0" fmla="*/ -420 h 6527"/>
              <a:gd name="connsiteX1" fmla="*/ 8746076 w 8746206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46206" h="6527">
                <a:moveTo>
                  <a:pt x="-130" y="-420"/>
                </a:moveTo>
                <a:lnTo>
                  <a:pt x="8746076" y="-42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4" name="Freeform 163">
            <a:extLst>
              <a:ext uri="{FF2B5EF4-FFF2-40B4-BE49-F238E27FC236}">
                <a16:creationId xmlns:a16="http://schemas.microsoft.com/office/drawing/2014/main" id="{30E4861B-2EFA-E63D-E860-11E74C9D1008}"/>
              </a:ext>
            </a:extLst>
          </p:cNvPr>
          <p:cNvSpPr/>
          <p:nvPr/>
        </p:nvSpPr>
        <p:spPr>
          <a:xfrm>
            <a:off x="1244692" y="4140490"/>
            <a:ext cx="8746206" cy="6527"/>
          </a:xfrm>
          <a:custGeom>
            <a:avLst/>
            <a:gdLst>
              <a:gd name="connsiteX0" fmla="*/ -130 w 8746206"/>
              <a:gd name="connsiteY0" fmla="*/ -420 h 6527"/>
              <a:gd name="connsiteX1" fmla="*/ 8746076 w 8746206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46206" h="6527">
                <a:moveTo>
                  <a:pt x="-130" y="-420"/>
                </a:moveTo>
                <a:lnTo>
                  <a:pt x="8746076" y="-42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5" name="Freeform 164">
            <a:extLst>
              <a:ext uri="{FF2B5EF4-FFF2-40B4-BE49-F238E27FC236}">
                <a16:creationId xmlns:a16="http://schemas.microsoft.com/office/drawing/2014/main" id="{F3D69336-B8FE-D8C9-8182-FCDDE716B8C7}"/>
              </a:ext>
            </a:extLst>
          </p:cNvPr>
          <p:cNvSpPr/>
          <p:nvPr/>
        </p:nvSpPr>
        <p:spPr>
          <a:xfrm>
            <a:off x="686509" y="2065912"/>
            <a:ext cx="6525" cy="2739121"/>
          </a:xfrm>
          <a:custGeom>
            <a:avLst/>
            <a:gdLst>
              <a:gd name="connsiteX0" fmla="*/ -130 w 6525"/>
              <a:gd name="connsiteY0" fmla="*/ -420 h 2739121"/>
              <a:gd name="connsiteX1" fmla="*/ -130 w 6525"/>
              <a:gd name="connsiteY1" fmla="*/ 2738702 h 273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2739121">
                <a:moveTo>
                  <a:pt x="-130" y="-420"/>
                </a:moveTo>
                <a:lnTo>
                  <a:pt x="-130" y="2738702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6" name="Freeform 165">
            <a:extLst>
              <a:ext uri="{FF2B5EF4-FFF2-40B4-BE49-F238E27FC236}">
                <a16:creationId xmlns:a16="http://schemas.microsoft.com/office/drawing/2014/main" id="{683B0263-B4FE-C2AF-DAC6-8F57EDE8BC5D}"/>
              </a:ext>
            </a:extLst>
          </p:cNvPr>
          <p:cNvSpPr/>
          <p:nvPr/>
        </p:nvSpPr>
        <p:spPr>
          <a:xfrm>
            <a:off x="11492439" y="2065912"/>
            <a:ext cx="6525" cy="2739121"/>
          </a:xfrm>
          <a:custGeom>
            <a:avLst/>
            <a:gdLst>
              <a:gd name="connsiteX0" fmla="*/ -130 w 6525"/>
              <a:gd name="connsiteY0" fmla="*/ -420 h 2739121"/>
              <a:gd name="connsiteX1" fmla="*/ -130 w 6525"/>
              <a:gd name="connsiteY1" fmla="*/ 2738702 h 273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2739121">
                <a:moveTo>
                  <a:pt x="-130" y="-420"/>
                </a:moveTo>
                <a:lnTo>
                  <a:pt x="-130" y="2738702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7" name="Freeform 166">
            <a:extLst>
              <a:ext uri="{FF2B5EF4-FFF2-40B4-BE49-F238E27FC236}">
                <a16:creationId xmlns:a16="http://schemas.microsoft.com/office/drawing/2014/main" id="{E3C86A24-72EB-CB0B-84BB-F3AE5A653D6E}"/>
              </a:ext>
            </a:extLst>
          </p:cNvPr>
          <p:cNvSpPr/>
          <p:nvPr/>
        </p:nvSpPr>
        <p:spPr>
          <a:xfrm>
            <a:off x="679984" y="2072440"/>
            <a:ext cx="10818980" cy="6527"/>
          </a:xfrm>
          <a:custGeom>
            <a:avLst/>
            <a:gdLst>
              <a:gd name="connsiteX0" fmla="*/ -130 w 10818980"/>
              <a:gd name="connsiteY0" fmla="*/ -420 h 6527"/>
              <a:gd name="connsiteX1" fmla="*/ 10818851 w 10818980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18980" h="6527">
                <a:moveTo>
                  <a:pt x="-130" y="-420"/>
                </a:moveTo>
                <a:lnTo>
                  <a:pt x="10818851" y="-42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8" name="Freeform 167">
            <a:extLst>
              <a:ext uri="{FF2B5EF4-FFF2-40B4-BE49-F238E27FC236}">
                <a16:creationId xmlns:a16="http://schemas.microsoft.com/office/drawing/2014/main" id="{70BF1EA6-0D69-BB55-0AA7-92388852B54F}"/>
              </a:ext>
            </a:extLst>
          </p:cNvPr>
          <p:cNvSpPr/>
          <p:nvPr/>
        </p:nvSpPr>
        <p:spPr>
          <a:xfrm>
            <a:off x="679984" y="4798506"/>
            <a:ext cx="10818980" cy="6527"/>
          </a:xfrm>
          <a:custGeom>
            <a:avLst/>
            <a:gdLst>
              <a:gd name="connsiteX0" fmla="*/ -130 w 10818980"/>
              <a:gd name="connsiteY0" fmla="*/ -420 h 6527"/>
              <a:gd name="connsiteX1" fmla="*/ 10818851 w 10818980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18980" h="6527">
                <a:moveTo>
                  <a:pt x="-130" y="-420"/>
                </a:moveTo>
                <a:lnTo>
                  <a:pt x="10818851" y="-42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C8ED033-F467-3EBA-707C-EA1CCFBDB314}"/>
              </a:ext>
            </a:extLst>
          </p:cNvPr>
          <p:cNvSpPr txBox="1"/>
          <p:nvPr/>
        </p:nvSpPr>
        <p:spPr>
          <a:xfrm>
            <a:off x="6220626" y="2077799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spc="0" baseline="0" dirty="0">
                <a:ln/>
                <a:solidFill>
                  <a:srgbClr val="FFFFFF"/>
                </a:solidFill>
                <a:latin typeface="Lucida Console"/>
                <a:sym typeface="Lucida Console"/>
                <a:rtl val="0"/>
              </a:rPr>
              <a:t>Components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C3911E4-8F80-4A71-CBAF-60055987A3A0}"/>
              </a:ext>
            </a:extLst>
          </p:cNvPr>
          <p:cNvSpPr txBox="1"/>
          <p:nvPr/>
        </p:nvSpPr>
        <p:spPr>
          <a:xfrm>
            <a:off x="9986897" y="246717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Collect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7323FE3-68B9-EE74-4341-780583565C51}"/>
              </a:ext>
            </a:extLst>
          </p:cNvPr>
          <p:cNvSpPr txBox="1"/>
          <p:nvPr/>
        </p:nvSpPr>
        <p:spPr>
          <a:xfrm>
            <a:off x="6228339" y="2467178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Export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BEE1935-700D-7B0E-6E37-556FC5B5F81D}"/>
              </a:ext>
            </a:extLst>
          </p:cNvPr>
          <p:cNvSpPr txBox="1"/>
          <p:nvPr/>
        </p:nvSpPr>
        <p:spPr>
          <a:xfrm>
            <a:off x="2602408" y="246717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Generate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CF807AB-49E4-C1FE-B342-FDB96422F4E4}"/>
              </a:ext>
            </a:extLst>
          </p:cNvPr>
          <p:cNvSpPr txBox="1"/>
          <p:nvPr/>
        </p:nvSpPr>
        <p:spPr>
          <a:xfrm>
            <a:off x="9986897" y="3663722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OTLP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EDE4C4A-B113-75F0-ACD7-28062C9A8D62}"/>
              </a:ext>
            </a:extLst>
          </p:cNvPr>
          <p:cNvSpPr txBox="1"/>
          <p:nvPr/>
        </p:nvSpPr>
        <p:spPr>
          <a:xfrm>
            <a:off x="6228339" y="2828512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Microsoft.Extensions</a:t>
            </a:r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D14CA88-E2FF-37A5-4636-71DA47557646}"/>
              </a:ext>
            </a:extLst>
          </p:cNvPr>
          <p:cNvSpPr txBox="1"/>
          <p:nvPr/>
        </p:nvSpPr>
        <p:spPr>
          <a:xfrm>
            <a:off x="6228339" y="3115741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Logging.*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6AED75F-1200-BC40-C2FA-AACDEED13809}"/>
              </a:ext>
            </a:extLst>
          </p:cNvPr>
          <p:cNvSpPr txBox="1"/>
          <p:nvPr/>
        </p:nvSpPr>
        <p:spPr>
          <a:xfrm>
            <a:off x="2602408" y="2828512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Microsoft.Extensions</a:t>
            </a:r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A777D117-87C2-1720-9316-539F23C6F91D}"/>
              </a:ext>
            </a:extLst>
          </p:cNvPr>
          <p:cNvSpPr txBox="1"/>
          <p:nvPr/>
        </p:nvSpPr>
        <p:spPr>
          <a:xfrm>
            <a:off x="2602408" y="3115741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Logging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E7D56F0-93D3-4450-66D2-1A4B7A5AE3E6}"/>
              </a:ext>
            </a:extLst>
          </p:cNvPr>
          <p:cNvSpPr txBox="1"/>
          <p:nvPr/>
        </p:nvSpPr>
        <p:spPr>
          <a:xfrm>
            <a:off x="1253741" y="2860786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Logs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EF327BF-CDED-B809-E75F-1E16827069B9}"/>
              </a:ext>
            </a:extLst>
          </p:cNvPr>
          <p:cNvSpPr txBox="1"/>
          <p:nvPr/>
        </p:nvSpPr>
        <p:spPr>
          <a:xfrm rot="16200000">
            <a:off x="432036" y="361747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spc="0" baseline="0" dirty="0">
                <a:ln/>
                <a:solidFill>
                  <a:srgbClr val="FFFFFF"/>
                </a:solidFill>
                <a:latin typeface="Lucida Console"/>
                <a:sym typeface="Lucida Console"/>
                <a:rtl val="0"/>
              </a:rPr>
              <a:t>Signals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7BBD4F24-AA79-79BD-3785-3936F55160B6}"/>
              </a:ext>
            </a:extLst>
          </p:cNvPr>
          <p:cNvSpPr txBox="1"/>
          <p:nvPr/>
        </p:nvSpPr>
        <p:spPr>
          <a:xfrm>
            <a:off x="6228339" y="3487834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OpenTelemetry.Exporter</a:t>
            </a:r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.*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C94C031A-3F94-A5B7-59DC-F32F2C1EB42B}"/>
              </a:ext>
            </a:extLst>
          </p:cNvPr>
          <p:cNvSpPr txBox="1"/>
          <p:nvPr/>
        </p:nvSpPr>
        <p:spPr>
          <a:xfrm>
            <a:off x="2602408" y="3487834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System.Diagnostics</a:t>
            </a:r>
            <a:r>
              <a:rPr lang="en-US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</a:t>
            </a:r>
            <a:endParaRPr lang="en-US" spc="0" baseline="0" dirty="0">
              <a:ln/>
              <a:solidFill>
                <a:srgbClr val="000000"/>
              </a:solidFill>
              <a:latin typeface="Lucida Console"/>
              <a:sym typeface="Lucida Console"/>
              <a:rtl val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052694D-EF57-BA61-074F-B0A60C2AC0E5}"/>
              </a:ext>
            </a:extLst>
          </p:cNvPr>
          <p:cNvSpPr txBox="1"/>
          <p:nvPr/>
        </p:nvSpPr>
        <p:spPr>
          <a:xfrm>
            <a:off x="2602408" y="3775063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DiagnosticSource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7A029166-0A40-9DAE-4635-D33A4BC6EA0E}"/>
              </a:ext>
            </a:extLst>
          </p:cNvPr>
          <p:cNvSpPr txBox="1"/>
          <p:nvPr/>
        </p:nvSpPr>
        <p:spPr>
          <a:xfrm>
            <a:off x="1253741" y="3520108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Traces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608D680-5C69-31FD-9AA8-D4C820F1EE04}"/>
              </a:ext>
            </a:extLst>
          </p:cNvPr>
          <p:cNvSpPr txBox="1"/>
          <p:nvPr/>
        </p:nvSpPr>
        <p:spPr>
          <a:xfrm>
            <a:off x="6228339" y="4147155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OpenTelemetry.Exporter</a:t>
            </a:r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.*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2956A76-38FE-F5AA-120E-6FC60D89BF31}"/>
              </a:ext>
            </a:extLst>
          </p:cNvPr>
          <p:cNvSpPr txBox="1"/>
          <p:nvPr/>
        </p:nvSpPr>
        <p:spPr>
          <a:xfrm>
            <a:off x="2602408" y="4147155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System.Diagnostics</a:t>
            </a:r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72B77EC-07E2-1D78-E31C-7E893DD93359}"/>
              </a:ext>
            </a:extLst>
          </p:cNvPr>
          <p:cNvSpPr txBox="1"/>
          <p:nvPr/>
        </p:nvSpPr>
        <p:spPr>
          <a:xfrm>
            <a:off x="2602408" y="443438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Metrics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15BC029-7134-DB3C-FE19-1530F19798D0}"/>
              </a:ext>
            </a:extLst>
          </p:cNvPr>
          <p:cNvSpPr txBox="1"/>
          <p:nvPr/>
        </p:nvSpPr>
        <p:spPr>
          <a:xfrm>
            <a:off x="1253741" y="417942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Metrics</a:t>
            </a:r>
          </a:p>
        </p:txBody>
      </p:sp>
      <p:sp>
        <p:nvSpPr>
          <p:cNvPr id="194" name="Left Brace 193">
            <a:extLst>
              <a:ext uri="{FF2B5EF4-FFF2-40B4-BE49-F238E27FC236}">
                <a16:creationId xmlns:a16="http://schemas.microsoft.com/office/drawing/2014/main" id="{5F982738-42BD-2101-F3FF-7AAA7F583A37}"/>
              </a:ext>
            </a:extLst>
          </p:cNvPr>
          <p:cNvSpPr/>
          <p:nvPr/>
        </p:nvSpPr>
        <p:spPr>
          <a:xfrm rot="16200000">
            <a:off x="6227567" y="1446672"/>
            <a:ext cx="148700" cy="7364914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Every currently supported version of .NET Framework and .NET (Core) – except .NET 3.5 SP1</a:t>
            </a:r>
          </a:p>
        </p:txBody>
      </p:sp>
    </p:spTree>
    <p:extLst>
      <p:ext uri="{BB962C8B-B14F-4D97-AF65-F5344CB8AC3E}">
        <p14:creationId xmlns:p14="http://schemas.microsoft.com/office/powerpoint/2010/main" val="336885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69" grpId="0"/>
      <p:bldP spid="170" grpId="0"/>
      <p:bldP spid="171" grpId="0"/>
      <p:bldP spid="172" grpId="0"/>
      <p:bldP spid="173" grpId="0"/>
      <p:bldP spid="174" grpId="0"/>
      <p:bldP spid="176" grpId="0"/>
      <p:bldP spid="177" grpId="0"/>
      <p:bldP spid="179" grpId="0"/>
      <p:bldP spid="180" grpId="0"/>
      <p:bldP spid="181" grpId="0"/>
      <p:bldP spid="182" grpId="0"/>
      <p:bldP spid="184" grpId="0"/>
      <p:bldP spid="186" grpId="0"/>
      <p:bldP spid="187" grpId="0"/>
      <p:bldP spid="188" grpId="0"/>
      <p:bldP spid="190" grpId="0"/>
      <p:bldP spid="192" grpId="0"/>
      <p:bldP spid="193" grpId="0"/>
      <p:bldP spid="19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DD45-4BE8-ABEE-D368-6B052A8B3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Standard(s) Disclaimer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5A1678-ECA5-9CC8-87CE-74A346A9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F6F3038-BFEA-A91E-FBE5-6D3F973FF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997710"/>
            <a:ext cx="635000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9F0D6C-ED25-9D8A-37C2-B14AF560312A}"/>
              </a:ext>
            </a:extLst>
          </p:cNvPr>
          <p:cNvSpPr txBox="1"/>
          <p:nvPr/>
        </p:nvSpPr>
        <p:spPr>
          <a:xfrm>
            <a:off x="3171414" y="5714166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xkcd.com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/927/</a:t>
            </a:r>
          </a:p>
        </p:txBody>
      </p:sp>
    </p:spTree>
    <p:extLst>
      <p:ext uri="{BB962C8B-B14F-4D97-AF65-F5344CB8AC3E}">
        <p14:creationId xmlns:p14="http://schemas.microsoft.com/office/powerpoint/2010/main" val="3411045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003F1-3BB6-9453-5975-96FEB53CC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BECFB-3AC4-5B67-E853-CCF3A85C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to OTel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EEE65-EA48-9D45-A37E-07005A1E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FCDA11-200D-9023-786A-5A888EF529FE}"/>
              </a:ext>
            </a:extLst>
          </p:cNvPr>
          <p:cNvSpPr/>
          <p:nvPr/>
        </p:nvSpPr>
        <p:spPr>
          <a:xfrm>
            <a:off x="1011218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5CC50D-B44A-056A-4C04-681A3885D859}"/>
              </a:ext>
            </a:extLst>
          </p:cNvPr>
          <p:cNvSpPr/>
          <p:nvPr/>
        </p:nvSpPr>
        <p:spPr>
          <a:xfrm>
            <a:off x="1011218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F8E05-C80D-F166-C298-E318B866B831}"/>
              </a:ext>
            </a:extLst>
          </p:cNvPr>
          <p:cNvSpPr/>
          <p:nvPr/>
        </p:nvSpPr>
        <p:spPr>
          <a:xfrm>
            <a:off x="1011218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5849B9-6879-9D72-1A63-B76B771E9F5F}"/>
              </a:ext>
            </a:extLst>
          </p:cNvPr>
          <p:cNvSpPr/>
          <p:nvPr/>
        </p:nvSpPr>
        <p:spPr>
          <a:xfrm>
            <a:off x="4799703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D86BDB-7361-0646-6EDF-8D7B9A9FDDD7}"/>
              </a:ext>
            </a:extLst>
          </p:cNvPr>
          <p:cNvSpPr/>
          <p:nvPr/>
        </p:nvSpPr>
        <p:spPr>
          <a:xfrm>
            <a:off x="4799703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93ED2E-AE83-E559-EC35-68DB6AEB4F10}"/>
              </a:ext>
            </a:extLst>
          </p:cNvPr>
          <p:cNvSpPr/>
          <p:nvPr/>
        </p:nvSpPr>
        <p:spPr>
          <a:xfrm>
            <a:off x="4799703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BAD611-BE8A-C21F-10AB-40627D865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2127944"/>
            <a:ext cx="1556083" cy="616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A2B0E9-2AE6-7A1C-9A70-2EE31213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3225853"/>
            <a:ext cx="1964292" cy="888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8883B0-C8E8-5C4A-E63D-2D859025F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4580449"/>
            <a:ext cx="2544417" cy="647236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FFAD25B8-A374-23D8-895F-896E5D2DF688}"/>
              </a:ext>
            </a:extLst>
          </p:cNvPr>
          <p:cNvSpPr/>
          <p:nvPr/>
        </p:nvSpPr>
        <p:spPr>
          <a:xfrm rot="16200000">
            <a:off x="1626054" y="4833756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Generate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CCC943D-F5C1-D006-F4B2-446F56DEB339}"/>
              </a:ext>
            </a:extLst>
          </p:cNvPr>
          <p:cNvSpPr/>
          <p:nvPr/>
        </p:nvSpPr>
        <p:spPr>
          <a:xfrm rot="16200000">
            <a:off x="5414986" y="4833757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Export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7D7229-238E-C8DB-6A7A-EB5188BCBBB6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5774" y="2436250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90C954-9D02-7145-84D5-35136C84C9AB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95774" y="3670159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BA298E2-4E02-20BF-69D7-30818D8A7CB0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495774" y="4904068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CBE5926-62B0-2E9C-B8E4-9BC8BF718990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284259" y="2436249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A9E185-65C8-5250-C1DB-243BCE99570D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6284259" y="3670158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0CD0FB-7C89-3002-B93B-8DCC0DCCF11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6284259" y="4904067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123B5E6B-E0A4-D69F-D3B1-F5C9D11D81F3}"/>
              </a:ext>
            </a:extLst>
          </p:cNvPr>
          <p:cNvSpPr/>
          <p:nvPr/>
        </p:nvSpPr>
        <p:spPr>
          <a:xfrm rot="16200000">
            <a:off x="9943157" y="4351029"/>
            <a:ext cx="253917" cy="279507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Collect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8C32EE-2F69-8903-DB9D-63D36F3D1746}"/>
              </a:ext>
            </a:extLst>
          </p:cNvPr>
          <p:cNvCxnSpPr>
            <a:cxnSpLocks/>
          </p:cNvCxnSpPr>
          <p:nvPr/>
        </p:nvCxnSpPr>
        <p:spPr>
          <a:xfrm>
            <a:off x="7519595" y="1564542"/>
            <a:ext cx="0" cy="5156933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76FA3E8-5474-C4EE-1AB8-BA0E04C607BB}"/>
              </a:ext>
            </a:extLst>
          </p:cNvPr>
          <p:cNvSpPr txBox="1"/>
          <p:nvPr/>
        </p:nvSpPr>
        <p:spPr>
          <a:xfrm>
            <a:off x="4776396" y="6352143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Your 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0BEF96-CAB9-0CC6-1018-681A241FF76F}"/>
              </a:ext>
            </a:extLst>
          </p:cNvPr>
          <p:cNvSpPr txBox="1"/>
          <p:nvPr/>
        </p:nvSpPr>
        <p:spPr>
          <a:xfrm>
            <a:off x="7519595" y="6348303"/>
            <a:ext cx="325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O11y Server APIs/UIs</a:t>
            </a:r>
          </a:p>
        </p:txBody>
      </p:sp>
      <p:pic>
        <p:nvPicPr>
          <p:cNvPr id="7170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FBEEFB6D-F938-68CC-FED0-2229A8BAD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640" y="2049308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11A32C79-8E80-DDC7-2520-CA7EA318E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641" y="2049308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0B021FDF-9128-6271-A0D1-7D4F935CB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2" y="3277805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900D62C3-7DDF-CA77-62B3-28DA5B88D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958" y="3277804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AC6F3BB1-C9AE-1477-6723-7E51F9516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2" y="4514715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58CC1D5D-02B6-6AFA-C0F3-B1B0256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641" y="4514714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88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B753F-2509-1415-E7A2-AC69E57D9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4574B-A4D7-FD2A-B72E-1F3E8BFA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to OTel Collector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B64566-00EC-4616-3BD3-EF11087EA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94F54-9405-475D-8FCB-1AB1AE9E7102}"/>
              </a:ext>
            </a:extLst>
          </p:cNvPr>
          <p:cNvSpPr/>
          <p:nvPr/>
        </p:nvSpPr>
        <p:spPr>
          <a:xfrm>
            <a:off x="1011218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CEE6DD-B5AF-5E51-853B-6DB5DB824880}"/>
              </a:ext>
            </a:extLst>
          </p:cNvPr>
          <p:cNvSpPr/>
          <p:nvPr/>
        </p:nvSpPr>
        <p:spPr>
          <a:xfrm>
            <a:off x="1011218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314FD3-F421-0785-A03F-08966AAD65FB}"/>
              </a:ext>
            </a:extLst>
          </p:cNvPr>
          <p:cNvSpPr/>
          <p:nvPr/>
        </p:nvSpPr>
        <p:spPr>
          <a:xfrm>
            <a:off x="1011218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3F8DD8-4163-F2B7-38B8-425B8C855A6C}"/>
              </a:ext>
            </a:extLst>
          </p:cNvPr>
          <p:cNvSpPr/>
          <p:nvPr/>
        </p:nvSpPr>
        <p:spPr>
          <a:xfrm>
            <a:off x="3358166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32A1A7-0423-A26C-146D-3C09422FCE38}"/>
              </a:ext>
            </a:extLst>
          </p:cNvPr>
          <p:cNvSpPr/>
          <p:nvPr/>
        </p:nvSpPr>
        <p:spPr>
          <a:xfrm>
            <a:off x="3358166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130E15-42AF-76ED-16D5-76F531080F83}"/>
              </a:ext>
            </a:extLst>
          </p:cNvPr>
          <p:cNvSpPr/>
          <p:nvPr/>
        </p:nvSpPr>
        <p:spPr>
          <a:xfrm>
            <a:off x="3358166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6E45F-21DD-DDFA-AAB5-58396C306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2127944"/>
            <a:ext cx="1556083" cy="616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08907B-6746-A4BD-B342-8BC85E7BB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3225853"/>
            <a:ext cx="1964292" cy="888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6A2ADA-D403-3F05-0CF2-77BCE5459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4580449"/>
            <a:ext cx="2544417" cy="647236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0202291D-2970-946F-C333-1CD06BC9BC62}"/>
              </a:ext>
            </a:extLst>
          </p:cNvPr>
          <p:cNvSpPr/>
          <p:nvPr/>
        </p:nvSpPr>
        <p:spPr>
          <a:xfrm rot="16200000">
            <a:off x="1626054" y="4833756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Generate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522E0D52-35C0-D4BC-6395-7C82F25232ED}"/>
              </a:ext>
            </a:extLst>
          </p:cNvPr>
          <p:cNvSpPr/>
          <p:nvPr/>
        </p:nvSpPr>
        <p:spPr>
          <a:xfrm rot="16200000">
            <a:off x="3973449" y="4833757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Export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B14B6B-23C4-5B71-7348-3B03083F2EE5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5774" y="2436250"/>
            <a:ext cx="862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739F55-66E4-B166-10E2-F418B8973426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95774" y="3670159"/>
            <a:ext cx="862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F383C6-0328-1F45-266E-D9FE408480BC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495774" y="4904068"/>
            <a:ext cx="862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D5B222AE-A873-2736-DF48-B428B366D7F9}"/>
              </a:ext>
            </a:extLst>
          </p:cNvPr>
          <p:cNvSpPr/>
          <p:nvPr/>
        </p:nvSpPr>
        <p:spPr>
          <a:xfrm rot="16200000">
            <a:off x="9943157" y="4351029"/>
            <a:ext cx="253917" cy="279507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Collect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211D2B-E7DC-D5DA-01AE-E3A25DC7AF0C}"/>
              </a:ext>
            </a:extLst>
          </p:cNvPr>
          <p:cNvCxnSpPr>
            <a:cxnSpLocks/>
          </p:cNvCxnSpPr>
          <p:nvPr/>
        </p:nvCxnSpPr>
        <p:spPr>
          <a:xfrm>
            <a:off x="5677623" y="1564542"/>
            <a:ext cx="0" cy="5156933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3063DD-F1AE-B7C1-39BD-39C77EF3F6C0}"/>
              </a:ext>
            </a:extLst>
          </p:cNvPr>
          <p:cNvSpPr txBox="1"/>
          <p:nvPr/>
        </p:nvSpPr>
        <p:spPr>
          <a:xfrm>
            <a:off x="2753948" y="6353434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Your 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305B02-7B3C-FF20-A3BD-3B6CFE424029}"/>
              </a:ext>
            </a:extLst>
          </p:cNvPr>
          <p:cNvSpPr txBox="1"/>
          <p:nvPr/>
        </p:nvSpPr>
        <p:spPr>
          <a:xfrm>
            <a:off x="8443079" y="6352143"/>
            <a:ext cx="325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O11y Server APIs/UIs</a:t>
            </a:r>
          </a:p>
        </p:txBody>
      </p:sp>
      <p:pic>
        <p:nvPicPr>
          <p:cNvPr id="7170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E6320C0D-4371-822D-0493-F5268F10F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640" y="2049308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49E2EF47-D959-ADE8-726E-A08C319AE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104" y="2049308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20D21778-8EC1-D780-44E2-5A04302B8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2" y="3277805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EE8E7BBC-8FE3-A379-97B0-6684710AE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421" y="3277804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6B40B1E4-CA56-553F-E080-AAF61EB53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2" y="4514715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583FB11C-5683-8139-7D0B-FC202818B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104" y="4514714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04FCC6-2E0D-78EB-46D7-9FFC3657CB8E}"/>
              </a:ext>
            </a:extLst>
          </p:cNvPr>
          <p:cNvCxnSpPr>
            <a:cxnSpLocks/>
          </p:cNvCxnSpPr>
          <p:nvPr/>
        </p:nvCxnSpPr>
        <p:spPr>
          <a:xfrm>
            <a:off x="7967394" y="1564542"/>
            <a:ext cx="0" cy="5156933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E8C35B1-8D6D-DE71-E52D-F6B16AEC5326}"/>
              </a:ext>
            </a:extLst>
          </p:cNvPr>
          <p:cNvSpPr/>
          <p:nvPr/>
        </p:nvSpPr>
        <p:spPr>
          <a:xfrm>
            <a:off x="6080230" y="3153789"/>
            <a:ext cx="1484556" cy="103273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Receive/</a:t>
            </a:r>
            <a:br>
              <a:rPr lang="en-US" dirty="0"/>
            </a:br>
            <a:r>
              <a:rPr lang="en-US" dirty="0"/>
              <a:t>Process/</a:t>
            </a:r>
            <a:br>
              <a:rPr lang="en-US" dirty="0"/>
            </a:br>
            <a:r>
              <a:rPr lang="en-US" dirty="0"/>
              <a:t>Export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977D31EC-4CC5-F561-6CDC-2C8C1DF9E347}"/>
              </a:ext>
            </a:extLst>
          </p:cNvPr>
          <p:cNvCxnSpPr>
            <a:stCxn id="8" idx="3"/>
            <a:endCxn id="25" idx="1"/>
          </p:cNvCxnSpPr>
          <p:nvPr/>
        </p:nvCxnSpPr>
        <p:spPr>
          <a:xfrm flipV="1">
            <a:off x="4842722" y="3670157"/>
            <a:ext cx="1237508" cy="2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D1694B89-EC41-FF48-4C8C-5F7F37D5234F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4842722" y="2436250"/>
            <a:ext cx="1237508" cy="1233907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85D16232-02B3-EC68-7141-48DCDEE14ABA}"/>
              </a:ext>
            </a:extLst>
          </p:cNvPr>
          <p:cNvCxnSpPr>
            <a:cxnSpLocks/>
            <a:stCxn id="9" idx="3"/>
            <a:endCxn id="25" idx="1"/>
          </p:cNvCxnSpPr>
          <p:nvPr/>
        </p:nvCxnSpPr>
        <p:spPr>
          <a:xfrm flipV="1">
            <a:off x="4842722" y="3670157"/>
            <a:ext cx="1237508" cy="1233911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05DBF606-5A2F-4319-7073-D65F523C8807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 flipV="1">
            <a:off x="7564786" y="2436249"/>
            <a:ext cx="1244597" cy="123390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5AEAA3D9-E93F-A1FC-FFF6-28D24335852C}"/>
              </a:ext>
            </a:extLst>
          </p:cNvPr>
          <p:cNvCxnSpPr>
            <a:cxnSpLocks/>
            <a:stCxn id="25" idx="3"/>
            <a:endCxn id="11" idx="1"/>
          </p:cNvCxnSpPr>
          <p:nvPr/>
        </p:nvCxnSpPr>
        <p:spPr>
          <a:xfrm>
            <a:off x="7564786" y="3670157"/>
            <a:ext cx="1244597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1A528ED2-7487-1FCE-55A9-55A2EB86834D}"/>
              </a:ext>
            </a:extLst>
          </p:cNvPr>
          <p:cNvCxnSpPr>
            <a:cxnSpLocks/>
            <a:stCxn id="25" idx="3"/>
            <a:endCxn id="12" idx="1"/>
          </p:cNvCxnSpPr>
          <p:nvPr/>
        </p:nvCxnSpPr>
        <p:spPr>
          <a:xfrm>
            <a:off x="7564786" y="3670157"/>
            <a:ext cx="1244597" cy="123391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EA36D19-17EF-B665-9518-73DC63A8D164}"/>
              </a:ext>
            </a:extLst>
          </p:cNvPr>
          <p:cNvSpPr txBox="1"/>
          <p:nvPr/>
        </p:nvSpPr>
        <p:spPr>
          <a:xfrm>
            <a:off x="5736236" y="6352143"/>
            <a:ext cx="217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OTel Collector</a:t>
            </a:r>
          </a:p>
        </p:txBody>
      </p:sp>
    </p:spTree>
    <p:extLst>
      <p:ext uri="{BB962C8B-B14F-4D97-AF65-F5344CB8AC3E}">
        <p14:creationId xmlns:p14="http://schemas.microsoft.com/office/powerpoint/2010/main" val="107773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3CA8C-283E-593A-35D5-B55789FB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Exit Ramps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30F81A4-DCA6-986B-A575-3B235FE275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4195907"/>
              </p:ext>
            </p:extLst>
          </p:nvPr>
        </p:nvGraphicFramePr>
        <p:xfrm>
          <a:off x="838199" y="3669633"/>
          <a:ext cx="8678779" cy="3337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FDDF2-06BD-5E6A-7A8A-AEA9D2EEA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1BB7C08-3DB0-5BC1-B1A0-031A4BD5A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276" y="1803981"/>
            <a:ext cx="2133255" cy="20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ent Arrow 9">
            <a:extLst>
              <a:ext uri="{FF2B5EF4-FFF2-40B4-BE49-F238E27FC236}">
                <a16:creationId xmlns:a16="http://schemas.microsoft.com/office/drawing/2014/main" id="{777BCA7A-8432-39D3-D5A6-B95691BFC301}"/>
              </a:ext>
            </a:extLst>
          </p:cNvPr>
          <p:cNvSpPr/>
          <p:nvPr/>
        </p:nvSpPr>
        <p:spPr>
          <a:xfrm rot="5400000" flipH="1">
            <a:off x="3157286" y="3979443"/>
            <a:ext cx="990599" cy="852237"/>
          </a:xfrm>
          <a:prstGeom prst="ben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4720C85-6BE9-B14A-E8E7-B7B51EAD7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042" y="1803981"/>
            <a:ext cx="2133255" cy="20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ent Arrow 11">
            <a:extLst>
              <a:ext uri="{FF2B5EF4-FFF2-40B4-BE49-F238E27FC236}">
                <a16:creationId xmlns:a16="http://schemas.microsoft.com/office/drawing/2014/main" id="{FD9D96A9-5BE3-85D5-3CD1-2DAC544F0467}"/>
              </a:ext>
            </a:extLst>
          </p:cNvPr>
          <p:cNvSpPr/>
          <p:nvPr/>
        </p:nvSpPr>
        <p:spPr>
          <a:xfrm rot="5400000" flipH="1">
            <a:off x="6366052" y="3979443"/>
            <a:ext cx="990599" cy="852237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89FBE16-8780-B096-B9B0-0BC312263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808" y="1803981"/>
            <a:ext cx="2133255" cy="20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Bent Arrow 13">
            <a:extLst>
              <a:ext uri="{FF2B5EF4-FFF2-40B4-BE49-F238E27FC236}">
                <a16:creationId xmlns:a16="http://schemas.microsoft.com/office/drawing/2014/main" id="{1FC116FF-B3DE-B051-061D-5B67BF34F3F4}"/>
              </a:ext>
            </a:extLst>
          </p:cNvPr>
          <p:cNvSpPr/>
          <p:nvPr/>
        </p:nvSpPr>
        <p:spPr>
          <a:xfrm rot="5400000" flipH="1">
            <a:off x="9574818" y="3979443"/>
            <a:ext cx="990599" cy="852237"/>
          </a:xfrm>
          <a:prstGeom prst="ben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36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E6863-EA7A-5DAF-6D7B-351C760A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Signal/Component Migration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4722D-0755-E061-C37E-FFA487BFF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9A322-E831-BB72-7A75-88062F1C7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73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FE6FD-5519-B36F-C9A4-27E65EEC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Current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D22E5-66D0-C9B5-3E2A-5D6A95854A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</a:t>
            </a:r>
          </a:p>
          <a:p>
            <a:pPr lvl="1"/>
            <a:r>
              <a:rPr lang="en-US" dirty="0"/>
              <a:t>None (doubtful)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library</a:t>
            </a:r>
          </a:p>
          <a:p>
            <a:pPr lvl="2"/>
            <a:r>
              <a:rPr lang="en-US" dirty="0"/>
              <a:t>log4net</a:t>
            </a:r>
          </a:p>
          <a:p>
            <a:pPr lvl="2"/>
            <a:r>
              <a:rPr lang="en-US" dirty="0" err="1"/>
              <a:t>NLog</a:t>
            </a:r>
            <a:endParaRPr lang="en-US" dirty="0"/>
          </a:p>
          <a:p>
            <a:pPr lvl="2"/>
            <a:r>
              <a:rPr lang="en-US" dirty="0" err="1"/>
              <a:t>Serilog</a:t>
            </a:r>
            <a:endParaRPr lang="en-US" dirty="0"/>
          </a:p>
          <a:p>
            <a:pPr lvl="1"/>
            <a:r>
              <a:rPr lang="en-US" dirty="0"/>
              <a:t>Custom abstraction</a:t>
            </a:r>
          </a:p>
          <a:p>
            <a:pPr lvl="1"/>
            <a:r>
              <a:rPr lang="en-US" dirty="0"/>
              <a:t>MS Extensions Logging (maybe)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513A13-4988-EAAF-436D-E71705A222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Export</a:t>
            </a:r>
          </a:p>
          <a:p>
            <a:pPr lvl="1"/>
            <a:r>
              <a:rPr lang="en-US" dirty="0"/>
              <a:t>Extension to 3</a:t>
            </a:r>
            <a:r>
              <a:rPr lang="en-US" baseline="30000" dirty="0"/>
              <a:t>rd</a:t>
            </a:r>
            <a:r>
              <a:rPr lang="en-US" dirty="0"/>
              <a:t> party library</a:t>
            </a:r>
          </a:p>
          <a:p>
            <a:pPr lvl="1"/>
            <a:r>
              <a:rPr lang="en-US" dirty="0"/>
              <a:t>Custom abstraction</a:t>
            </a:r>
          </a:p>
          <a:p>
            <a:pPr lvl="1"/>
            <a:r>
              <a:rPr lang="en-US" dirty="0"/>
              <a:t>Probably to files and junk</a:t>
            </a:r>
          </a:p>
          <a:p>
            <a:r>
              <a:rPr lang="en-US" dirty="0"/>
              <a:t>Collect</a:t>
            </a:r>
          </a:p>
          <a:p>
            <a:pPr lvl="1"/>
            <a:r>
              <a:rPr lang="en-US" dirty="0"/>
              <a:t>Log aggregation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D5466-9AFD-A5F0-C0D8-F3CF784B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7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8EC58B-9D48-E8A2-11C5-4AD215D4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D89A89-48F4-3226-DCE9-3D171EAEF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79C35-5E42-CE19-5859-86E041DC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955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A817D-85D6-5730-3C3E-E9E61F452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BF0D-4E3B-7C57-D05E-EA53BC5D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Current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9F45D-9092-B6B5-386A-49BDF55C18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</a:t>
            </a:r>
          </a:p>
          <a:p>
            <a:pPr lvl="1"/>
            <a:r>
              <a:rPr lang="en-US" dirty="0"/>
              <a:t>Probably no user code</a:t>
            </a:r>
          </a:p>
          <a:p>
            <a:pPr lvl="1"/>
            <a:r>
              <a:rPr lang="en-US" dirty="0"/>
              <a:t>Maybe yes extension code</a:t>
            </a:r>
          </a:p>
          <a:p>
            <a:pPr lvl="1"/>
            <a:r>
              <a:rPr lang="en-US" dirty="0"/>
              <a:t>Probably yes dependency code</a:t>
            </a:r>
          </a:p>
          <a:p>
            <a:pPr lvl="1"/>
            <a:r>
              <a:rPr lang="en-US" dirty="0"/>
              <a:t>Maybe alternate/custom standard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9BC8C5-1A81-E11E-F1BF-F1B64F8F89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Export</a:t>
            </a:r>
          </a:p>
          <a:p>
            <a:pPr lvl="1"/>
            <a:r>
              <a:rPr lang="en-US" dirty="0"/>
              <a:t>Extensions specific to dependency/server</a:t>
            </a:r>
          </a:p>
          <a:p>
            <a:r>
              <a:rPr lang="en-US" dirty="0"/>
              <a:t>Collect</a:t>
            </a:r>
          </a:p>
          <a:p>
            <a:pPr lvl="1"/>
            <a:r>
              <a:rPr lang="en-US" dirty="0"/>
              <a:t>APIs specific to trace context and server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275AE-4F97-0961-97D1-C8B9950A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5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124D09-E0A7-4211-BB03-831CB826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Zipkin (B3 Propagation)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E9D3BB-40DD-4C16-B505-5F8812E24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A0D808-05AF-4FC2-A7BB-225721BAFD90}"/>
              </a:ext>
            </a:extLst>
          </p:cNvPr>
          <p:cNvSpPr/>
          <p:nvPr/>
        </p:nvSpPr>
        <p:spPr>
          <a:xfrm>
            <a:off x="838200" y="4427660"/>
            <a:ext cx="1677190" cy="118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37401-EF96-4293-BA60-C7DE15FEB070}"/>
              </a:ext>
            </a:extLst>
          </p:cNvPr>
          <p:cNvSpPr/>
          <p:nvPr/>
        </p:nvSpPr>
        <p:spPr>
          <a:xfrm>
            <a:off x="5119219" y="2432642"/>
            <a:ext cx="1677190" cy="11844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D4FE61-0D7B-43C1-AE39-50B6BF03E9E9}"/>
              </a:ext>
            </a:extLst>
          </p:cNvPr>
          <p:cNvSpPr/>
          <p:nvPr/>
        </p:nvSpPr>
        <p:spPr>
          <a:xfrm>
            <a:off x="7474707" y="5287589"/>
            <a:ext cx="1677190" cy="11844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Worker Service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57C76D-34A9-40BA-92D1-4340DAF37561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515390" y="3024870"/>
            <a:ext cx="2603829" cy="19950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214570-C7E8-4681-93E5-42C99EAA7169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5957814" y="3617098"/>
            <a:ext cx="2355488" cy="167049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D47B53-8CB1-43EA-8176-26AF64AFB94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423526" y="4829388"/>
            <a:ext cx="618146" cy="381000"/>
            <a:chOff x="838200" y="3886200"/>
            <a:chExt cx="914400" cy="609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F3DE86-3DBF-4FD6-B57C-BF2928F390F1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6C7B53B0-A8D2-4D10-A698-4D84821DEB87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2E3B5631-67DA-4008-8DD9-22D719044BFE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EF36CB-7E0D-48E5-8B48-1869D80DE9EC}"/>
              </a:ext>
            </a:extLst>
          </p:cNvPr>
          <p:cNvSpPr txBox="1"/>
          <p:nvPr/>
        </p:nvSpPr>
        <p:spPr>
          <a:xfrm>
            <a:off x="1914082" y="3293932"/>
            <a:ext cx="213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dirty="0"/>
              <a:t>X-B3-SpanId:1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EBAB57-13B1-41FF-A05C-74F429FCFDF4}"/>
              </a:ext>
            </a:extLst>
          </p:cNvPr>
          <p:cNvSpPr txBox="1"/>
          <p:nvPr/>
        </p:nvSpPr>
        <p:spPr>
          <a:xfrm>
            <a:off x="7317569" y="3543018"/>
            <a:ext cx="4718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X-B3-SpanId:2</a:t>
            </a:r>
          </a:p>
          <a:p>
            <a:r>
              <a:rPr lang="en-US" dirty="0"/>
              <a:t>X-B3-ParentSpanId:1</a:t>
            </a:r>
          </a:p>
        </p:txBody>
      </p:sp>
    </p:spTree>
    <p:extLst>
      <p:ext uri="{BB962C8B-B14F-4D97-AF65-F5344CB8AC3E}">
        <p14:creationId xmlns:p14="http://schemas.microsoft.com/office/powerpoint/2010/main" val="700479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124D09-E0A7-4211-BB03-831CB826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</a:t>
            </a:r>
            <a:r>
              <a:rPr lang="en-US" dirty="0" err="1"/>
              <a:t>TraceContext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E9D3BB-40DD-4C16-B505-5F8812E24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A0D808-05AF-4FC2-A7BB-225721BAFD90}"/>
              </a:ext>
            </a:extLst>
          </p:cNvPr>
          <p:cNvSpPr/>
          <p:nvPr/>
        </p:nvSpPr>
        <p:spPr>
          <a:xfrm>
            <a:off x="838200" y="4427660"/>
            <a:ext cx="1677190" cy="118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37401-EF96-4293-BA60-C7DE15FEB070}"/>
              </a:ext>
            </a:extLst>
          </p:cNvPr>
          <p:cNvSpPr/>
          <p:nvPr/>
        </p:nvSpPr>
        <p:spPr>
          <a:xfrm>
            <a:off x="5119219" y="2432642"/>
            <a:ext cx="1677190" cy="11844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D4FE61-0D7B-43C1-AE39-50B6BF03E9E9}"/>
              </a:ext>
            </a:extLst>
          </p:cNvPr>
          <p:cNvSpPr/>
          <p:nvPr/>
        </p:nvSpPr>
        <p:spPr>
          <a:xfrm>
            <a:off x="7474707" y="5287589"/>
            <a:ext cx="1677190" cy="11844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Worker Service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57C76D-34A9-40BA-92D1-4340DAF37561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515390" y="3024870"/>
            <a:ext cx="2603829" cy="19950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214570-C7E8-4681-93E5-42C99EAA7169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5957814" y="3617098"/>
            <a:ext cx="2355488" cy="167049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D47B53-8CB1-43EA-8176-26AF64AFB94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423526" y="4829388"/>
            <a:ext cx="618146" cy="381000"/>
            <a:chOff x="838200" y="3886200"/>
            <a:chExt cx="914400" cy="609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F3DE86-3DBF-4FD6-B57C-BF2928F390F1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6C7B53B0-A8D2-4D10-A698-4D84821DEB87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2E3B5631-67DA-4008-8DD9-22D719044BFE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EF36CB-7E0D-48E5-8B48-1869D80DE9EC}"/>
              </a:ext>
            </a:extLst>
          </p:cNvPr>
          <p:cNvSpPr txBox="1"/>
          <p:nvPr/>
        </p:nvSpPr>
        <p:spPr>
          <a:xfrm>
            <a:off x="1356991" y="3645710"/>
            <a:ext cx="260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traceparent:00-01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EBAB57-13B1-41FF-A05C-74F429FCFDF4}"/>
              </a:ext>
            </a:extLst>
          </p:cNvPr>
          <p:cNvSpPr txBox="1"/>
          <p:nvPr/>
        </p:nvSpPr>
        <p:spPr>
          <a:xfrm>
            <a:off x="6986075" y="3855319"/>
            <a:ext cx="28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traceparent:00-02</a:t>
            </a:r>
          </a:p>
        </p:txBody>
      </p:sp>
    </p:spTree>
    <p:extLst>
      <p:ext uri="{BB962C8B-B14F-4D97-AF65-F5344CB8AC3E}">
        <p14:creationId xmlns:p14="http://schemas.microsoft.com/office/powerpoint/2010/main" val="2705872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AAF93-5F16-672C-0DF8-C77EE54A9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286144-128F-2EC4-B8ED-BAA379627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AD0DE6-9F0D-7DF8-CAB3-A8D59EB91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C6801-9A28-3342-10FD-F0A794CF2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80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CD62-1662-9550-A5F5-1DFAF04D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OTel Journey…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F251C-165D-879B-99B7-7A8699784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C2B0F-665B-1C02-D674-C14312D36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11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0AD2E-93DA-D773-1F0A-87B166D8F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E9B8-E2EC-81AE-692E-94B911AA6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Current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9B9F-EC88-B725-16EA-9DBF708722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</a:t>
            </a:r>
          </a:p>
          <a:p>
            <a:pPr lvl="1"/>
            <a:r>
              <a:rPr lang="en-US" dirty="0"/>
              <a:t>Almost certainly no user code</a:t>
            </a:r>
          </a:p>
          <a:p>
            <a:pPr lvl="1"/>
            <a:r>
              <a:rPr lang="en-US" dirty="0"/>
              <a:t>Maybe yes dependency code</a:t>
            </a:r>
          </a:p>
          <a:p>
            <a:pPr lvl="1"/>
            <a:r>
              <a:rPr lang="en-US" dirty="0"/>
              <a:t>Highly coupled to vendors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2C859E-6D53-2117-FAB1-48BDF8DA91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Export</a:t>
            </a:r>
          </a:p>
          <a:p>
            <a:pPr lvl="1"/>
            <a:r>
              <a:rPr lang="en-US" dirty="0"/>
              <a:t>Extensions specific to dependency/server</a:t>
            </a:r>
          </a:p>
          <a:p>
            <a:r>
              <a:rPr lang="en-US" dirty="0"/>
              <a:t>Collect</a:t>
            </a:r>
          </a:p>
          <a:p>
            <a:pPr lvl="1"/>
            <a:r>
              <a:rPr lang="en-US" dirty="0"/>
              <a:t>APIs specific to trace context and server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2B235-E195-098E-BAE4-4C96E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59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971D8-A865-B6E1-1ABE-6E2C3DCF4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8D6FED-B2B4-B4F8-D222-79D4A48B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520E9B-9429-9477-E1F5-DAEDEFBE4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8C55A-CA91-AB37-F36B-FFBD3B58F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127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69BD4-C718-CD5F-2A81-9B39E19D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Collector Migration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55F2B-97D1-3F52-F1A6-207AE7AF1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D577D-CEF5-1C8F-6371-63F94AD95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9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D749C-A237-A028-2223-E0149ECD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OpenTelemetry</a:t>
            </a:r>
            <a:r>
              <a:rPr lang="en-US" dirty="0"/>
              <a:t> Collector?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42DCD-EB82-33FA-68D6-30EE7C8E6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2168" cy="4351338"/>
          </a:xfrm>
        </p:spPr>
        <p:txBody>
          <a:bodyPr/>
          <a:lstStyle/>
          <a:p>
            <a:r>
              <a:rPr lang="en-US" dirty="0"/>
              <a:t>Remove any dependencies from application code to observability tools</a:t>
            </a:r>
          </a:p>
          <a:p>
            <a:endParaRPr lang="en-US" dirty="0"/>
          </a:p>
          <a:p>
            <a:r>
              <a:rPr lang="en-US" dirty="0"/>
              <a:t>Centralize policies for sampling, filtering, redacting</a:t>
            </a:r>
          </a:p>
          <a:p>
            <a:endParaRPr lang="en-US" dirty="0"/>
          </a:p>
          <a:p>
            <a:r>
              <a:rPr lang="en-US" dirty="0"/>
              <a:t>Offload processing from applications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48BEF-73CF-BEF1-7B82-49C3E8290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D15B4-00F4-1A9C-134C-9E96738E2A2E}"/>
              </a:ext>
            </a:extLst>
          </p:cNvPr>
          <p:cNvSpPr/>
          <p:nvPr/>
        </p:nvSpPr>
        <p:spPr>
          <a:xfrm>
            <a:off x="9095873" y="3465888"/>
            <a:ext cx="1528011" cy="10708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Collector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9205630D-16A7-419B-7D3E-EF1F1C94B57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289758" y="3597442"/>
            <a:ext cx="806115" cy="40385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CA1F960-5901-7174-7759-F55B47212A0C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8289758" y="4001294"/>
            <a:ext cx="806115" cy="41429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49B8860-C317-1584-D635-BADB09915AB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0623884" y="3597442"/>
            <a:ext cx="806115" cy="40385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0261607-9249-27BA-9E88-C9F14E93F26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0623884" y="4001294"/>
            <a:ext cx="806115" cy="41429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9BFBC0E-5466-5E75-A332-3D01DD99B21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289758" y="4001293"/>
            <a:ext cx="80611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0971FA0-1A0C-607B-5F6A-8C3FA47DB60E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0623884" y="4001293"/>
            <a:ext cx="80611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9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734A0-C8E6-C4B9-04E3-B1F98CDCC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F87A53-DDF4-2582-8C62-C191833F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5A51A9-7BEB-D8B1-1D4F-07AAF1C05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AB8E6-A979-FC52-A0DA-4DFB3F88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81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A954E-8407-44F4-825E-75424BDA1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148B-6EEF-D2F8-4025-31D520639DDB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57783" y="70969"/>
            <a:ext cx="9676435" cy="2387600"/>
          </a:xfrm>
        </p:spPr>
        <p:txBody>
          <a:bodyPr anchor="ctr">
            <a:noAutofit/>
          </a:bodyPr>
          <a:lstStyle/>
          <a:p>
            <a:r>
              <a:rPr lang="en-US" sz="6600" dirty="0" err="1">
                <a:solidFill>
                  <a:prstClr val="black"/>
                </a:solidFill>
              </a:rPr>
              <a:t>OpenTelemetry</a:t>
            </a:r>
            <a:r>
              <a:rPr lang="en-US" sz="6600" dirty="0">
                <a:solidFill>
                  <a:prstClr val="black"/>
                </a:solidFill>
              </a:rPr>
              <a:t> in a Brownfield World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7B39BC-1846-102D-D8F1-1968F9480CAF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Bogard</a:t>
            </a:r>
          </a:p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>
            <a:extLst>
              <a:ext uri="{FF2B5EF4-FFF2-40B4-BE49-F238E27FC236}">
                <a16:creationId xmlns:a16="http://schemas.microsoft.com/office/drawing/2014/main" id="{BDE88DF9-4393-210E-BEB9-1C7A863DC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080" y="4637554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>
            <a:extLst>
              <a:ext uri="{FF2B5EF4-FFF2-40B4-BE49-F238E27FC236}">
                <a16:creationId xmlns:a16="http://schemas.microsoft.com/office/drawing/2014/main" id="{67F198B4-EDF2-1272-8FC4-E376AB4D2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299" y="4809973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F93BFE-8520-5221-1F77-DA287094FB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172" y="5420546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2206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59BA38B5-3D1F-4893-F28C-7E6D0E5CBD17}"/>
              </a:ext>
            </a:extLst>
          </p:cNvPr>
          <p:cNvSpPr/>
          <p:nvPr/>
        </p:nvSpPr>
        <p:spPr>
          <a:xfrm>
            <a:off x="357809" y="903765"/>
            <a:ext cx="11284226" cy="4821174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AC67B-E78C-E6FD-7B27-2A60AD50A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41EA69-9DB7-8B0E-A45F-487D1D902EE9}"/>
              </a:ext>
            </a:extLst>
          </p:cNvPr>
          <p:cNvSpPr/>
          <p:nvPr/>
        </p:nvSpPr>
        <p:spPr>
          <a:xfrm>
            <a:off x="672044" y="2197092"/>
            <a:ext cx="1400537" cy="833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DE0031-A9FA-E167-5140-DFC9820A248C}"/>
              </a:ext>
            </a:extLst>
          </p:cNvPr>
          <p:cNvSpPr/>
          <p:nvPr/>
        </p:nvSpPr>
        <p:spPr>
          <a:xfrm>
            <a:off x="2743912" y="2197092"/>
            <a:ext cx="1400537" cy="833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49042-41DC-12DD-1315-C2A71964A869}"/>
              </a:ext>
            </a:extLst>
          </p:cNvPr>
          <p:cNvSpPr/>
          <p:nvPr/>
        </p:nvSpPr>
        <p:spPr>
          <a:xfrm>
            <a:off x="4815780" y="2197092"/>
            <a:ext cx="1400537" cy="833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431ABE-2C6C-2F1C-7FBC-C561C9947385}"/>
              </a:ext>
            </a:extLst>
          </p:cNvPr>
          <p:cNvSpPr/>
          <p:nvPr/>
        </p:nvSpPr>
        <p:spPr>
          <a:xfrm>
            <a:off x="6887648" y="2197092"/>
            <a:ext cx="1400537" cy="833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CCF402-3689-69C6-FECB-9811C8C6555D}"/>
              </a:ext>
            </a:extLst>
          </p:cNvPr>
          <p:cNvSpPr/>
          <p:nvPr/>
        </p:nvSpPr>
        <p:spPr>
          <a:xfrm>
            <a:off x="8959516" y="2197092"/>
            <a:ext cx="1400537" cy="833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EE14B-0BDB-1A94-48E1-F04A2CF7C27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072581" y="2613781"/>
            <a:ext cx="67133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AE26BE-65EF-325B-41F3-40F2A27677A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44449" y="2613781"/>
            <a:ext cx="67133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92E37F-B5D0-2580-AA5C-2F3C828C129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216317" y="2613781"/>
            <a:ext cx="67133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6D395F-039D-DDD7-0D4C-6F396B638532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288185" y="2613781"/>
            <a:ext cx="67133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D099EE-2ABE-D514-0DC7-8BE3EA11717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0360053" y="2613781"/>
            <a:ext cx="67133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34B63A9-6C6E-254F-B576-2CED2614A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44" y="3429000"/>
            <a:ext cx="260683" cy="5604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CB570C-F6A1-B372-6F5E-963E07987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12" y="3429000"/>
            <a:ext cx="260683" cy="5604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A8FFC5-80D6-6B3F-9F30-AF592E829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780" y="3429000"/>
            <a:ext cx="260683" cy="5604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8927F24-D842-0C70-FD76-8E0BAB47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648" y="3429000"/>
            <a:ext cx="260683" cy="5604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E1C5143-DAFA-A8ED-FC86-2BB9C4322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516" y="3429000"/>
            <a:ext cx="260683" cy="56046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AC62EFF0-DE7F-B191-860A-D24D5A3CA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1381" y="4400620"/>
            <a:ext cx="369333" cy="36933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321CC9C-517A-9DDA-7B64-1B829B5733FB}"/>
              </a:ext>
            </a:extLst>
          </p:cNvPr>
          <p:cNvCxnSpPr>
            <a:stCxn id="5" idx="2"/>
            <a:endCxn id="24" idx="0"/>
          </p:cNvCxnSpPr>
          <p:nvPr/>
        </p:nvCxnSpPr>
        <p:spPr>
          <a:xfrm rot="5400000">
            <a:off x="888085" y="2944772"/>
            <a:ext cx="398530" cy="569927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AA252745-5023-90A2-89F3-BBB4F197D1FA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 rot="5400000">
            <a:off x="2959953" y="2944772"/>
            <a:ext cx="398530" cy="569927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FFF50168-9DAE-9689-6C4A-166CB89B1A61}"/>
              </a:ext>
            </a:extLst>
          </p:cNvPr>
          <p:cNvCxnSpPr>
            <a:cxnSpLocks/>
            <a:stCxn id="7" idx="2"/>
            <a:endCxn id="27" idx="0"/>
          </p:cNvCxnSpPr>
          <p:nvPr/>
        </p:nvCxnSpPr>
        <p:spPr>
          <a:xfrm rot="5400000">
            <a:off x="5031821" y="2944772"/>
            <a:ext cx="398530" cy="569927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06F96A5-5538-E85E-8259-9AC9DEC2C58B}"/>
              </a:ext>
            </a:extLst>
          </p:cNvPr>
          <p:cNvCxnSpPr>
            <a:cxnSpLocks/>
            <a:stCxn id="8" idx="2"/>
            <a:endCxn id="28" idx="0"/>
          </p:cNvCxnSpPr>
          <p:nvPr/>
        </p:nvCxnSpPr>
        <p:spPr>
          <a:xfrm rot="5400000">
            <a:off x="7103689" y="2944772"/>
            <a:ext cx="398530" cy="569927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FF666905-2084-363A-99D0-74EC254BB72E}"/>
              </a:ext>
            </a:extLst>
          </p:cNvPr>
          <p:cNvCxnSpPr>
            <a:cxnSpLocks/>
            <a:stCxn id="9" idx="2"/>
            <a:endCxn id="29" idx="0"/>
          </p:cNvCxnSpPr>
          <p:nvPr/>
        </p:nvCxnSpPr>
        <p:spPr>
          <a:xfrm rot="5400000">
            <a:off x="9175557" y="2944772"/>
            <a:ext cx="398530" cy="569927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FB30C41C-1B2E-37E7-7F21-9395878D9AD3}"/>
              </a:ext>
            </a:extLst>
          </p:cNvPr>
          <p:cNvCxnSpPr>
            <a:cxnSpLocks/>
            <a:stCxn id="5" idx="2"/>
            <a:endCxn id="35" idx="1"/>
          </p:cNvCxnSpPr>
          <p:nvPr/>
        </p:nvCxnSpPr>
        <p:spPr>
          <a:xfrm rot="16200000" flipH="1">
            <a:off x="2574439" y="1828344"/>
            <a:ext cx="1554817" cy="3959068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8BACB7A-A38F-97D0-294B-4B8D3A462569}"/>
              </a:ext>
            </a:extLst>
          </p:cNvPr>
          <p:cNvCxnSpPr>
            <a:cxnSpLocks/>
            <a:stCxn id="6" idx="2"/>
            <a:endCxn id="35" idx="1"/>
          </p:cNvCxnSpPr>
          <p:nvPr/>
        </p:nvCxnSpPr>
        <p:spPr>
          <a:xfrm rot="16200000" flipH="1">
            <a:off x="3610373" y="2864278"/>
            <a:ext cx="1554817" cy="1887200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3F2B31A3-69FD-FF12-4246-7E0C8DFBD893}"/>
              </a:ext>
            </a:extLst>
          </p:cNvPr>
          <p:cNvCxnSpPr>
            <a:cxnSpLocks/>
            <a:stCxn id="7" idx="2"/>
            <a:endCxn id="35" idx="0"/>
          </p:cNvCxnSpPr>
          <p:nvPr/>
        </p:nvCxnSpPr>
        <p:spPr>
          <a:xfrm rot="5400000">
            <a:off x="4830974" y="3715545"/>
            <a:ext cx="1370150" cy="1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2C5C2874-EEC8-F497-C907-711A5824A6BD}"/>
              </a:ext>
            </a:extLst>
          </p:cNvPr>
          <p:cNvCxnSpPr>
            <a:cxnSpLocks/>
            <a:stCxn id="8" idx="2"/>
            <a:endCxn id="35" idx="3"/>
          </p:cNvCxnSpPr>
          <p:nvPr/>
        </p:nvCxnSpPr>
        <p:spPr>
          <a:xfrm rot="5400000">
            <a:off x="5866908" y="2864277"/>
            <a:ext cx="1554817" cy="1887203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6170E2CC-38A6-E62F-0D78-F7D7E4BC191A}"/>
              </a:ext>
            </a:extLst>
          </p:cNvPr>
          <p:cNvCxnSpPr>
            <a:cxnSpLocks/>
            <a:stCxn id="9" idx="2"/>
            <a:endCxn id="35" idx="3"/>
          </p:cNvCxnSpPr>
          <p:nvPr/>
        </p:nvCxnSpPr>
        <p:spPr>
          <a:xfrm rot="5400000">
            <a:off x="6902842" y="1828343"/>
            <a:ext cx="1554817" cy="3959071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91E180AF-19D3-92C6-AC6C-4C80A5E2D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621" y="1088431"/>
            <a:ext cx="622852" cy="622852"/>
          </a:xfrm>
          <a:prstGeom prst="rect">
            <a:avLst/>
          </a:prstGeom>
        </p:spPr>
      </p:pic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A1844987-8556-943A-A1CC-9D951498C0ED}"/>
              </a:ext>
            </a:extLst>
          </p:cNvPr>
          <p:cNvCxnSpPr>
            <a:cxnSpLocks/>
            <a:stCxn id="66" idx="2"/>
            <a:endCxn id="5" idx="0"/>
          </p:cNvCxnSpPr>
          <p:nvPr/>
        </p:nvCxnSpPr>
        <p:spPr>
          <a:xfrm rot="5400000">
            <a:off x="3201276" y="-117680"/>
            <a:ext cx="485809" cy="4143734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F45B3D51-999B-DACE-B27A-D8204AD67D5B}"/>
              </a:ext>
            </a:extLst>
          </p:cNvPr>
          <p:cNvCxnSpPr>
            <a:cxnSpLocks/>
            <a:stCxn id="66" idx="2"/>
            <a:endCxn id="6" idx="0"/>
          </p:cNvCxnSpPr>
          <p:nvPr/>
        </p:nvCxnSpPr>
        <p:spPr>
          <a:xfrm rot="5400000">
            <a:off x="4237210" y="918254"/>
            <a:ext cx="485809" cy="207186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802255FD-B3CA-76B7-1BA3-B97C03D81773}"/>
              </a:ext>
            </a:extLst>
          </p:cNvPr>
          <p:cNvCxnSpPr>
            <a:cxnSpLocks/>
            <a:stCxn id="66" idx="2"/>
            <a:endCxn id="7" idx="0"/>
          </p:cNvCxnSpPr>
          <p:nvPr/>
        </p:nvCxnSpPr>
        <p:spPr>
          <a:xfrm rot="16200000" flipH="1">
            <a:off x="5273144" y="1954186"/>
            <a:ext cx="485809" cy="2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FD57F1D6-AA51-B946-7F91-CEC14BD040B5}"/>
              </a:ext>
            </a:extLst>
          </p:cNvPr>
          <p:cNvCxnSpPr>
            <a:cxnSpLocks/>
            <a:stCxn id="66" idx="2"/>
            <a:endCxn id="8" idx="0"/>
          </p:cNvCxnSpPr>
          <p:nvPr/>
        </p:nvCxnSpPr>
        <p:spPr>
          <a:xfrm rot="16200000" flipH="1">
            <a:off x="6309078" y="918252"/>
            <a:ext cx="485809" cy="207187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541EB2A4-D04D-BFA7-1341-AB8225745CF8}"/>
              </a:ext>
            </a:extLst>
          </p:cNvPr>
          <p:cNvCxnSpPr>
            <a:cxnSpLocks/>
            <a:stCxn id="66" idx="2"/>
            <a:endCxn id="9" idx="0"/>
          </p:cNvCxnSpPr>
          <p:nvPr/>
        </p:nvCxnSpPr>
        <p:spPr>
          <a:xfrm rot="16200000" flipH="1">
            <a:off x="7345012" y="-117682"/>
            <a:ext cx="485809" cy="414373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12F22F7B-B4D2-7A0E-930E-DEBDBAEF1A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142" y="233289"/>
            <a:ext cx="485810" cy="485810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2A7E0D0-9E4B-2A3E-4083-1DFF49B6EDD4}"/>
              </a:ext>
            </a:extLst>
          </p:cNvPr>
          <p:cNvCxnSpPr>
            <a:stCxn id="86" idx="2"/>
            <a:endCxn id="66" idx="0"/>
          </p:cNvCxnSpPr>
          <p:nvPr/>
        </p:nvCxnSpPr>
        <p:spPr>
          <a:xfrm>
            <a:off x="5516047" y="719099"/>
            <a:ext cx="0" cy="369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C00BC7-FC3F-CA1F-3A10-8CB7B0C81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616" y="4957876"/>
            <a:ext cx="2533800" cy="34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9F768E99-137A-A682-2617-D9FE72E6CA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15" y="5994777"/>
            <a:ext cx="1556083" cy="616609"/>
          </a:xfrm>
          <a:prstGeom prst="rect">
            <a:avLst/>
          </a:prstGeom>
        </p:spPr>
      </p:pic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F32CBCD-2CC7-4D59-4353-80ABDB05A90D}"/>
              </a:ext>
            </a:extLst>
          </p:cNvPr>
          <p:cNvCxnSpPr>
            <a:cxnSpLocks/>
            <a:stCxn id="89" idx="2"/>
            <a:endCxn id="91" idx="1"/>
          </p:cNvCxnSpPr>
          <p:nvPr/>
        </p:nvCxnSpPr>
        <p:spPr>
          <a:xfrm rot="16200000" flipH="1">
            <a:off x="6866797" y="4858063"/>
            <a:ext cx="578143" cy="2311893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19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A47B1-5F45-0AAC-8524-27875DFAB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68F3D8D5-4CE1-CE2F-8D8F-BF668E49789D}"/>
              </a:ext>
            </a:extLst>
          </p:cNvPr>
          <p:cNvSpPr/>
          <p:nvPr/>
        </p:nvSpPr>
        <p:spPr>
          <a:xfrm>
            <a:off x="357809" y="903765"/>
            <a:ext cx="11284226" cy="482117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??????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49A2-7F14-25F7-41F6-73AB40D2E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2000294C-2D1C-33F1-8249-DCCD14107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142" y="233289"/>
            <a:ext cx="485810" cy="485810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3CFA6E9-93C7-F735-8F3D-1DA669D58914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5516047" y="719099"/>
            <a:ext cx="0" cy="369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E1619E66-5E50-00E0-7FC9-4C8A2BB66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15" y="5994777"/>
            <a:ext cx="1556083" cy="616609"/>
          </a:xfrm>
          <a:prstGeom prst="rect">
            <a:avLst/>
          </a:prstGeom>
        </p:spPr>
      </p:pic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9D44531B-12DA-9333-E4D4-EF35FFF1A8D4}"/>
              </a:ext>
            </a:extLst>
          </p:cNvPr>
          <p:cNvCxnSpPr>
            <a:cxnSpLocks/>
            <a:stCxn id="89" idx="2"/>
            <a:endCxn id="91" idx="1"/>
          </p:cNvCxnSpPr>
          <p:nvPr/>
        </p:nvCxnSpPr>
        <p:spPr>
          <a:xfrm rot="16200000" flipH="1">
            <a:off x="6866797" y="4858063"/>
            <a:ext cx="578143" cy="2311893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777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55664-D066-02CA-B095-0F2162D1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“Observability”?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6D956-B60D-AE32-C6C9-1260CA091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56679-3E52-C97B-B7F5-BC2FE81F0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88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E368-EAA4-34BC-0217-6EA21D795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ability to observe a system from the outside without knowing about the inside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A6CD1-F184-0BBD-B9A0-835999F5A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89DEB-E89B-75ED-7DD9-88D4BFA0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07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3641E-4F12-601F-DB09-12D8126A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inside needs to emit data (telemetry) via instrumentation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7EE12-FCB2-B09B-3CEA-78E108235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46351-85C2-62ED-AC59-07850426C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8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197EF8-2F78-5409-5042-7CEC8860B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Signals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2EF430-7498-DB6E-9058-A1F4A8A219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Logs</a:t>
            </a:r>
          </a:p>
          <a:p>
            <a:pPr lvl="1"/>
            <a:r>
              <a:rPr lang="en-US" dirty="0"/>
              <a:t>Text data (message)</a:t>
            </a:r>
          </a:p>
          <a:p>
            <a:pPr lvl="1"/>
            <a:r>
              <a:rPr lang="en-US" dirty="0"/>
              <a:t>Timestamp</a:t>
            </a:r>
          </a:p>
          <a:p>
            <a:pPr lvl="1"/>
            <a:r>
              <a:rPr lang="en-US" dirty="0"/>
              <a:t>Metadata</a:t>
            </a:r>
          </a:p>
          <a:p>
            <a:pPr lvl="1"/>
            <a:endParaRPr lang="en-US" dirty="0"/>
          </a:p>
          <a:p>
            <a:r>
              <a:rPr lang="en-US" dirty="0"/>
              <a:t>Traces</a:t>
            </a:r>
          </a:p>
          <a:p>
            <a:pPr lvl="1"/>
            <a:r>
              <a:rPr lang="en-US" dirty="0"/>
              <a:t>Contain identity</a:t>
            </a:r>
          </a:p>
          <a:p>
            <a:pPr lvl="1"/>
            <a:r>
              <a:rPr lang="en-US" dirty="0"/>
              <a:t>Include start/end date (duration)</a:t>
            </a:r>
          </a:p>
          <a:p>
            <a:pPr lvl="1"/>
            <a:r>
              <a:rPr lang="en-US" dirty="0"/>
              <a:t>Optionally link to a parent</a:t>
            </a:r>
          </a:p>
          <a:p>
            <a:pPr lvl="1"/>
            <a:r>
              <a:rPr lang="en-US" dirty="0"/>
              <a:t>And a bunch of other junk</a:t>
            </a:r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2A302-A5E9-5827-0ECC-17B5ABDE18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Metrics</a:t>
            </a:r>
          </a:p>
          <a:p>
            <a:pPr lvl="1"/>
            <a:r>
              <a:rPr lang="en-US" dirty="0"/>
              <a:t>Measurement captured at runtime</a:t>
            </a:r>
          </a:p>
          <a:p>
            <a:pPr lvl="1"/>
            <a:r>
              <a:rPr lang="en-US" dirty="0"/>
              <a:t>Timestamp</a:t>
            </a:r>
          </a:p>
          <a:p>
            <a:pPr lvl="1"/>
            <a:r>
              <a:rPr lang="en-US" dirty="0"/>
              <a:t>Instrument kind (counter, gauge, etc.)</a:t>
            </a:r>
          </a:p>
          <a:p>
            <a:pPr lvl="1"/>
            <a:endParaRPr lang="en-US" dirty="0"/>
          </a:p>
          <a:p>
            <a:r>
              <a:rPr lang="en-US" dirty="0"/>
              <a:t>Baggage?</a:t>
            </a:r>
          </a:p>
          <a:p>
            <a:endParaRPr lang="en-US" dirty="0"/>
          </a:p>
          <a:p>
            <a:r>
              <a:rPr lang="en-US" dirty="0"/>
              <a:t>Vibes?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DDF8B-2587-9CC7-D2D9-584199D2F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3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2g6hiBlR8M1kYgL5BzrF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2g6hiBlR8M1kYgL5BzrF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27586</TotalTime>
  <Words>925</Words>
  <Application>Microsoft Macintosh PowerPoint</Application>
  <PresentationFormat>Widescreen</PresentationFormat>
  <Paragraphs>294</Paragraphs>
  <Slides>35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Lucida Console</vt:lpstr>
      <vt:lpstr>Office Theme</vt:lpstr>
      <vt:lpstr>OpenTelemetry in a Brownfield World</vt:lpstr>
      <vt:lpstr>Standard(s) Disclaimer</vt:lpstr>
      <vt:lpstr>My OTel Journey…</vt:lpstr>
      <vt:lpstr>PowerPoint Presentation</vt:lpstr>
      <vt:lpstr>PowerPoint Presentation</vt:lpstr>
      <vt:lpstr>What is “Observability”?</vt:lpstr>
      <vt:lpstr>The ability to observe a system from the outside without knowing about the inside</vt:lpstr>
      <vt:lpstr>The inside needs to emit data (telemetry) via instrumentation</vt:lpstr>
      <vt:lpstr>Telemetry Signals</vt:lpstr>
      <vt:lpstr>PowerPoint Presentation</vt:lpstr>
      <vt:lpstr>Vendor Observability Matrix Madness</vt:lpstr>
      <vt:lpstr>OpenTelemetry Taming the Madness</vt:lpstr>
      <vt:lpstr>Microsoft Committing to OTel</vt:lpstr>
      <vt:lpstr>Brownfield Observability</vt:lpstr>
      <vt:lpstr>Why OTel for Brownfield?</vt:lpstr>
      <vt:lpstr>(An) OTel Journey</vt:lpstr>
      <vt:lpstr>Observability Components</vt:lpstr>
      <vt:lpstr>OpenTelemetry in .NET</vt:lpstr>
      <vt:lpstr>OpenTelemetry in .NET</vt:lpstr>
      <vt:lpstr>Migration to OTel</vt:lpstr>
      <vt:lpstr>Migration to OTel Collector</vt:lpstr>
      <vt:lpstr>Migration Exit Ramps</vt:lpstr>
      <vt:lpstr>Signal/Component Migration</vt:lpstr>
      <vt:lpstr>Logging Current State</vt:lpstr>
      <vt:lpstr>Example</vt:lpstr>
      <vt:lpstr>Tracing Current State</vt:lpstr>
      <vt:lpstr>Zipkin (B3 Propagation)</vt:lpstr>
      <vt:lpstr>W3C TraceContext</vt:lpstr>
      <vt:lpstr>Example</vt:lpstr>
      <vt:lpstr>Metrics Current State</vt:lpstr>
      <vt:lpstr>Example</vt:lpstr>
      <vt:lpstr>Collector Migration</vt:lpstr>
      <vt:lpstr>Why OpenTelemetry Collector?</vt:lpstr>
      <vt:lpstr>Example</vt:lpstr>
      <vt:lpstr>OpenTelemetry in a Brownfield World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286</cp:revision>
  <dcterms:created xsi:type="dcterms:W3CDTF">2014-12-03T11:14:03Z</dcterms:created>
  <dcterms:modified xsi:type="dcterms:W3CDTF">2025-05-21T07:00:01Z</dcterms:modified>
</cp:coreProperties>
</file>